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302" r:id="rId5"/>
    <p:sldId id="258" r:id="rId6"/>
    <p:sldId id="259" r:id="rId7"/>
    <p:sldId id="260" r:id="rId8"/>
    <p:sldId id="261" r:id="rId9"/>
    <p:sldId id="262" r:id="rId10"/>
    <p:sldId id="263" r:id="rId11"/>
    <p:sldId id="298" r:id="rId12"/>
    <p:sldId id="299"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3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45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3AE10-F0D4-44D2-BE4D-9BDD0E76C163}" type="datetimeFigureOut">
              <a:rPr lang="en-US" smtClean="0"/>
              <a:pPr/>
              <a:t>10/16/2010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FE36E-081A-43E2-844A-56B9D3F4F3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3AE10-F0D4-44D2-BE4D-9BDD0E76C163}" type="datetimeFigureOut">
              <a:rPr lang="en-US" smtClean="0"/>
              <a:pPr/>
              <a:t>10/16/2010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FE36E-081A-43E2-844A-56B9D3F4F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905000"/>
            <a:ext cx="6019800" cy="1295400"/>
          </a:xfrm>
        </p:spPr>
        <p:txBody>
          <a:bodyPr>
            <a:noAutofit/>
          </a:bodyPr>
          <a:lstStyle/>
          <a:p>
            <a:r>
              <a:rPr lang="en-US" sz="4800" dirty="0" smtClean="0"/>
              <a:t/>
            </a:r>
            <a:br>
              <a:rPr lang="en-US" sz="4800" dirty="0" smtClean="0"/>
            </a:br>
            <a:r>
              <a:rPr lang="en-US" sz="4800" dirty="0" smtClean="0"/>
              <a:t>Beaver Creek Community</a:t>
            </a:r>
            <a:br>
              <a:rPr lang="en-US" sz="4800" dirty="0" smtClean="0"/>
            </a:br>
            <a:r>
              <a:rPr lang="en-US" sz="4800" dirty="0" smtClean="0"/>
              <a:t/>
            </a:r>
            <a:br>
              <a:rPr lang="en-US" sz="4800" dirty="0" smtClean="0"/>
            </a:br>
            <a:r>
              <a:rPr lang="en-US" sz="4800" b="1" i="1" dirty="0" smtClean="0"/>
              <a:t>Vision 2020</a:t>
            </a:r>
            <a:r>
              <a:rPr lang="en-US" sz="4800" dirty="0" smtClean="0"/>
              <a:t/>
            </a:r>
            <a:br>
              <a:rPr lang="en-US" sz="4800" dirty="0" smtClean="0"/>
            </a:br>
            <a:r>
              <a:rPr lang="en-US" sz="4800" dirty="0" smtClean="0"/>
              <a:t> </a:t>
            </a:r>
            <a:r>
              <a:rPr lang="en-US" sz="4800" b="1" i="1" dirty="0" smtClean="0"/>
              <a:t/>
            </a:r>
            <a:br>
              <a:rPr lang="en-US" sz="4800" b="1" i="1" dirty="0" smtClean="0"/>
            </a:br>
            <a:r>
              <a:rPr lang="en-US" sz="4800" b="1" i="1" dirty="0" smtClean="0"/>
              <a:t/>
            </a:r>
            <a:br>
              <a:rPr lang="en-US" sz="4800" b="1" i="1" dirty="0" smtClean="0"/>
            </a:br>
            <a:endParaRPr lang="en-US" sz="4800" i="1" dirty="0"/>
          </a:p>
        </p:txBody>
      </p:sp>
      <p:sp>
        <p:nvSpPr>
          <p:cNvPr id="3" name="Rectangle 2"/>
          <p:cNvSpPr/>
          <p:nvPr/>
        </p:nvSpPr>
        <p:spPr>
          <a:xfrm>
            <a:off x="1600200" y="4267200"/>
            <a:ext cx="5867400" cy="830997"/>
          </a:xfrm>
          <a:prstGeom prst="rect">
            <a:avLst/>
          </a:prstGeom>
        </p:spPr>
        <p:txBody>
          <a:bodyPr wrap="square">
            <a:spAutoFit/>
          </a:bodyPr>
          <a:lstStyle/>
          <a:p>
            <a:r>
              <a:rPr lang="en-US" sz="4800" i="1" dirty="0" smtClean="0">
                <a:solidFill>
                  <a:srgbClr val="49345F"/>
                </a:solidFill>
                <a:ea typeface="+mj-ea"/>
                <a:cs typeface="+mj-cs"/>
              </a:rPr>
              <a:t>A Path to the Future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Meeting</a:t>
            </a:r>
            <a:endParaRPr lang="en-US" dirty="0"/>
          </a:p>
        </p:txBody>
      </p:sp>
      <p:sp>
        <p:nvSpPr>
          <p:cNvPr id="3" name="TextBox 2"/>
          <p:cNvSpPr txBox="1"/>
          <p:nvPr/>
        </p:nvSpPr>
        <p:spPr>
          <a:xfrm>
            <a:off x="2667000" y="4648200"/>
            <a:ext cx="3962400" cy="461665"/>
          </a:xfrm>
          <a:prstGeom prst="rect">
            <a:avLst/>
          </a:prstGeom>
          <a:noFill/>
        </p:spPr>
        <p:txBody>
          <a:bodyPr wrap="square" rtlCol="0">
            <a:spAutoFit/>
          </a:bodyPr>
          <a:lstStyle/>
          <a:p>
            <a:pPr algn="ctr"/>
            <a:r>
              <a:rPr lang="en-US" sz="2400" dirty="0" smtClean="0"/>
              <a:t>125 in attendance</a:t>
            </a:r>
            <a:endParaRPr lang="en-US" sz="2400" dirty="0"/>
          </a:p>
        </p:txBody>
      </p:sp>
      <p:sp>
        <p:nvSpPr>
          <p:cNvPr id="4" name="TextBox 3"/>
          <p:cNvSpPr txBox="1"/>
          <p:nvPr/>
        </p:nvSpPr>
        <p:spPr>
          <a:xfrm>
            <a:off x="533400" y="2362200"/>
            <a:ext cx="8382000" cy="461665"/>
          </a:xfrm>
          <a:prstGeom prst="rect">
            <a:avLst/>
          </a:prstGeom>
          <a:noFill/>
        </p:spPr>
        <p:txBody>
          <a:bodyPr wrap="square" rtlCol="0">
            <a:spAutoFit/>
          </a:bodyPr>
          <a:lstStyle/>
          <a:p>
            <a:r>
              <a:rPr lang="en-US" sz="2400" dirty="0" smtClean="0"/>
              <a:t>Facilitated by League of Women Voters and Yavapai College</a:t>
            </a:r>
            <a:endParaRPr lang="en-US" sz="2400" dirty="0"/>
          </a:p>
        </p:txBody>
      </p:sp>
      <p:sp>
        <p:nvSpPr>
          <p:cNvPr id="5" name="TextBox 4"/>
          <p:cNvSpPr txBox="1"/>
          <p:nvPr/>
        </p:nvSpPr>
        <p:spPr>
          <a:xfrm>
            <a:off x="2590800" y="1676400"/>
            <a:ext cx="4114800" cy="461665"/>
          </a:xfrm>
          <a:prstGeom prst="rect">
            <a:avLst/>
          </a:prstGeom>
          <a:noFill/>
        </p:spPr>
        <p:txBody>
          <a:bodyPr wrap="square" rtlCol="0">
            <a:spAutoFit/>
          </a:bodyPr>
          <a:lstStyle/>
          <a:p>
            <a:r>
              <a:rPr lang="en-US" sz="2400" dirty="0" smtClean="0"/>
              <a:t>Pancake breakfast – Kiwanis </a:t>
            </a:r>
            <a:endParaRPr lang="en-US" sz="2400" dirty="0"/>
          </a:p>
        </p:txBody>
      </p:sp>
      <p:sp>
        <p:nvSpPr>
          <p:cNvPr id="6" name="TextBox 5"/>
          <p:cNvSpPr txBox="1"/>
          <p:nvPr/>
        </p:nvSpPr>
        <p:spPr>
          <a:xfrm>
            <a:off x="2743200" y="3048000"/>
            <a:ext cx="3505200" cy="461665"/>
          </a:xfrm>
          <a:prstGeom prst="rect">
            <a:avLst/>
          </a:prstGeom>
          <a:noFill/>
        </p:spPr>
        <p:txBody>
          <a:bodyPr wrap="square" rtlCol="0">
            <a:spAutoFit/>
          </a:bodyPr>
          <a:lstStyle/>
          <a:p>
            <a:pPr algn="ctr"/>
            <a:r>
              <a:rPr lang="en-US" sz="2400" dirty="0" err="1" smtClean="0"/>
              <a:t>Bree</a:t>
            </a:r>
            <a:r>
              <a:rPr lang="en-US" sz="2400" dirty="0" smtClean="0"/>
              <a:t> Run</a:t>
            </a:r>
            <a:endParaRPr lang="en-US" sz="2400" dirty="0"/>
          </a:p>
        </p:txBody>
      </p:sp>
      <p:sp>
        <p:nvSpPr>
          <p:cNvPr id="7" name="TextBox 6"/>
          <p:cNvSpPr txBox="1"/>
          <p:nvPr/>
        </p:nvSpPr>
        <p:spPr>
          <a:xfrm>
            <a:off x="2971800" y="3810000"/>
            <a:ext cx="3048000" cy="461665"/>
          </a:xfrm>
          <a:prstGeom prst="rect">
            <a:avLst/>
          </a:prstGeom>
          <a:noFill/>
        </p:spPr>
        <p:txBody>
          <a:bodyPr wrap="square" rtlCol="0">
            <a:spAutoFit/>
          </a:bodyPr>
          <a:lstStyle/>
          <a:p>
            <a:pPr algn="ctr"/>
            <a:r>
              <a:rPr lang="en-US" sz="2400" dirty="0" smtClean="0"/>
              <a:t>Door prizes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Statement</a:t>
            </a:r>
            <a:endParaRPr lang="en-US" dirty="0"/>
          </a:p>
        </p:txBody>
      </p:sp>
      <p:sp>
        <p:nvSpPr>
          <p:cNvPr id="3" name="TextBox 2"/>
          <p:cNvSpPr txBox="1"/>
          <p:nvPr/>
        </p:nvSpPr>
        <p:spPr>
          <a:xfrm>
            <a:off x="1066800" y="1447800"/>
            <a:ext cx="7467600" cy="5078313"/>
          </a:xfrm>
          <a:prstGeom prst="rect">
            <a:avLst/>
          </a:prstGeom>
          <a:noFill/>
        </p:spPr>
        <p:txBody>
          <a:bodyPr wrap="square" rtlCol="0">
            <a:spAutoFit/>
          </a:bodyPr>
          <a:lstStyle/>
          <a:p>
            <a:r>
              <a:rPr lang="en-US" dirty="0" smtClean="0"/>
              <a:t> </a:t>
            </a:r>
          </a:p>
          <a:p>
            <a:pPr algn="just"/>
            <a:r>
              <a:rPr lang="en-US" dirty="0" smtClean="0"/>
              <a:t>The Beaver Creek Community enjoys friendly neighborhoods, a quiet lifestyle, and many cultural and historical assets they wish to preserve. They value the creek that runs through the area, uniting the communities with a common name. While realizing the need for additional services in our communities, residents expect planned, responsible growth.</a:t>
            </a:r>
          </a:p>
          <a:p>
            <a:pPr algn="just"/>
            <a:r>
              <a:rPr lang="en-US" dirty="0" smtClean="0"/>
              <a:t> </a:t>
            </a:r>
          </a:p>
          <a:p>
            <a:pPr algn="just"/>
            <a:r>
              <a:rPr lang="en-US" dirty="0" smtClean="0"/>
              <a:t>The Beaver Creek Community recognizes that growth is inevitable but it must be planned growth. Private property rights should be balanced with community needs. When making Land Use decisions it is important to residents to consider local water availability and protect out dark skies. Preservation of Rimrock Airport is important for its historic and emergency medical aspects. Compatible commercial development could be categorized as home-based businesses, small shops and services, a grocery store, tourism and agriculture. Single family homes are preferred over multi-family or clustered multi-family.</a:t>
            </a:r>
          </a:p>
          <a:p>
            <a:r>
              <a:rPr 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Statement</a:t>
            </a:r>
            <a:endParaRPr lang="en-US" dirty="0"/>
          </a:p>
        </p:txBody>
      </p:sp>
      <p:sp>
        <p:nvSpPr>
          <p:cNvPr id="3" name="TextBox 2"/>
          <p:cNvSpPr txBox="1"/>
          <p:nvPr/>
        </p:nvSpPr>
        <p:spPr>
          <a:xfrm>
            <a:off x="1066800" y="1447800"/>
            <a:ext cx="7467600" cy="4801314"/>
          </a:xfrm>
          <a:prstGeom prst="rect">
            <a:avLst/>
          </a:prstGeom>
          <a:noFill/>
        </p:spPr>
        <p:txBody>
          <a:bodyPr wrap="square" rtlCol="0">
            <a:spAutoFit/>
          </a:bodyPr>
          <a:lstStyle/>
          <a:p>
            <a:pPr algn="just"/>
            <a:r>
              <a:rPr lang="en-US" b="1" dirty="0" smtClean="0"/>
              <a:t>(Cont.)</a:t>
            </a:r>
            <a:r>
              <a:rPr lang="en-US" dirty="0" smtClean="0"/>
              <a:t/>
            </a:r>
            <a:br>
              <a:rPr lang="en-US" dirty="0" smtClean="0"/>
            </a:br>
            <a:r>
              <a:rPr lang="en-US" dirty="0" smtClean="0"/>
              <a:t>Improved access in and out of the area and/or alternate routes was determined as very important along with public transportation.</a:t>
            </a:r>
          </a:p>
          <a:p>
            <a:pPr algn="just"/>
            <a:r>
              <a:rPr lang="en-US" dirty="0" smtClean="0"/>
              <a:t> </a:t>
            </a:r>
          </a:p>
          <a:p>
            <a:pPr algn="just"/>
            <a:r>
              <a:rPr lang="en-US" dirty="0" smtClean="0"/>
              <a:t>Preservation of Wet Beaver creek and the protection of Montezuma Well’s aquifer are very important to the Beaver Creek Community. Household water conservation needs to be promoted as well as the use of gray water and harvesting of rain water. Areas for further study are: adequate water supply, quality of creek water, seasonal flooding and drainage, and the need for waste water treatment facilities.</a:t>
            </a:r>
          </a:p>
          <a:p>
            <a:pPr algn="just"/>
            <a:r>
              <a:rPr lang="en-US" dirty="0" smtClean="0"/>
              <a:t> </a:t>
            </a:r>
          </a:p>
          <a:p>
            <a:pPr algn="just"/>
            <a:r>
              <a:rPr lang="en-US" dirty="0" smtClean="0"/>
              <a:t>Residents in the communities treasure the open spaces offered here, the beautiful vistas, and favorite recreational spots. Public parks, limited Forest Service swaps for public lands, and continued open space in future housing developments are important to the residents.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1219200" y="1524000"/>
            <a:ext cx="6858000" cy="523220"/>
          </a:xfrm>
          <a:prstGeom prst="rect">
            <a:avLst/>
          </a:prstGeom>
          <a:noFill/>
        </p:spPr>
        <p:txBody>
          <a:bodyPr wrap="square" rtlCol="0">
            <a:spAutoFit/>
          </a:bodyPr>
          <a:lstStyle/>
          <a:p>
            <a:r>
              <a:rPr lang="en-US" sz="2800" b="1" dirty="0" smtClean="0"/>
              <a:t>Community Character Issues</a:t>
            </a:r>
            <a:endParaRPr lang="en-US" sz="2800" b="1" dirty="0"/>
          </a:p>
        </p:txBody>
      </p:sp>
      <p:sp>
        <p:nvSpPr>
          <p:cNvPr id="4" name="TextBox 3"/>
          <p:cNvSpPr txBox="1"/>
          <p:nvPr/>
        </p:nvSpPr>
        <p:spPr>
          <a:xfrm>
            <a:off x="1295400" y="2362200"/>
            <a:ext cx="6858000" cy="3693319"/>
          </a:xfrm>
          <a:prstGeom prst="rect">
            <a:avLst/>
          </a:prstGeom>
          <a:noFill/>
        </p:spPr>
        <p:txBody>
          <a:bodyPr wrap="square" rtlCol="0">
            <a:spAutoFit/>
          </a:bodyPr>
          <a:lstStyle/>
          <a:p>
            <a:r>
              <a:rPr lang="en-US" b="1" dirty="0" smtClean="0"/>
              <a:t>Preserve cultural, archaeological, and historical assets and sites</a:t>
            </a:r>
            <a:br>
              <a:rPr lang="en-US" b="1" dirty="0" smtClean="0"/>
            </a:br>
            <a:r>
              <a:rPr lang="en-US" u="sng" dirty="0" smtClean="0"/>
              <a:t/>
            </a:r>
            <a:br>
              <a:rPr lang="en-US" u="sng" dirty="0" smtClean="0"/>
            </a:br>
            <a:r>
              <a:rPr lang="en-US" b="1" dirty="0" smtClean="0"/>
              <a:t>Maintain dark skies</a:t>
            </a:r>
            <a:br>
              <a:rPr lang="en-US" b="1" dirty="0" smtClean="0"/>
            </a:br>
            <a:endParaRPr lang="en-US" dirty="0" smtClean="0"/>
          </a:p>
          <a:p>
            <a:r>
              <a:rPr lang="en-US" b="1" dirty="0" smtClean="0"/>
              <a:t> Clean up trash, i.e. roads, property, creek</a:t>
            </a:r>
            <a:br>
              <a:rPr lang="en-US" b="1" dirty="0" smtClean="0"/>
            </a:br>
            <a:endParaRPr lang="en-US" dirty="0" smtClean="0"/>
          </a:p>
          <a:p>
            <a:r>
              <a:rPr lang="en-US" b="1" dirty="0" smtClean="0"/>
              <a:t>Protect and maintain rural, small town feel</a:t>
            </a:r>
            <a:br>
              <a:rPr lang="en-US" b="1" dirty="0" smtClean="0"/>
            </a:br>
            <a:endParaRPr lang="en-US" dirty="0" smtClean="0"/>
          </a:p>
          <a:p>
            <a:r>
              <a:rPr lang="en-US" b="1" dirty="0" smtClean="0"/>
              <a:t>Community center for all ages</a:t>
            </a:r>
            <a:br>
              <a:rPr lang="en-US" b="1" dirty="0" smtClean="0"/>
            </a:br>
            <a:endParaRPr lang="en-US" dirty="0" smtClean="0"/>
          </a:p>
          <a:p>
            <a:r>
              <a:rPr lang="en-US" b="1" dirty="0" smtClean="0"/>
              <a:t>Encourage service-oriented businesses</a:t>
            </a:r>
            <a:br>
              <a:rPr lang="en-US" b="1"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Community Character Goals</a:t>
            </a:r>
            <a:endParaRPr lang="en-US" sz="2800" b="1" dirty="0"/>
          </a:p>
        </p:txBody>
      </p:sp>
      <p:sp>
        <p:nvSpPr>
          <p:cNvPr id="4" name="TextBox 3"/>
          <p:cNvSpPr txBox="1"/>
          <p:nvPr/>
        </p:nvSpPr>
        <p:spPr>
          <a:xfrm>
            <a:off x="762000" y="1981200"/>
            <a:ext cx="7620000" cy="5078313"/>
          </a:xfrm>
          <a:prstGeom prst="rect">
            <a:avLst/>
          </a:prstGeom>
          <a:noFill/>
        </p:spPr>
        <p:txBody>
          <a:bodyPr wrap="square" rtlCol="0">
            <a:spAutoFit/>
          </a:bodyPr>
          <a:lstStyle/>
          <a:p>
            <a:r>
              <a:rPr lang="en-US" b="1" dirty="0" smtClean="0"/>
              <a:t>Goal 1:  Protect rural values</a:t>
            </a:r>
            <a:br>
              <a:rPr lang="en-US" b="1" dirty="0" smtClean="0"/>
            </a:br>
            <a:endParaRPr lang="en-US" b="1" dirty="0" smtClean="0"/>
          </a:p>
          <a:p>
            <a:r>
              <a:rPr lang="en-US" dirty="0" smtClean="0"/>
              <a:t>a. Remain unincorporated, and create a sense of community while preserving the uniqueness of each community.</a:t>
            </a:r>
            <a:br>
              <a:rPr lang="en-US" dirty="0" smtClean="0"/>
            </a:br>
            <a:r>
              <a:rPr lang="en-US" dirty="0" smtClean="0"/>
              <a:t>b. Document the history, attractions, and attributes our communities offer.</a:t>
            </a:r>
            <a:br>
              <a:rPr lang="en-US" dirty="0" smtClean="0"/>
            </a:br>
            <a:r>
              <a:rPr lang="en-US" dirty="0" smtClean="0"/>
              <a:t>c. Continue and expand our community events – parades, buzzard day, spaghetti dinner, etc. </a:t>
            </a:r>
            <a:br>
              <a:rPr lang="en-US" dirty="0" smtClean="0"/>
            </a:br>
            <a:r>
              <a:rPr lang="en-US" dirty="0" smtClean="0"/>
              <a:t>d. Continue community cleanup events and work to establish a    ‘neighborhood clean’ attitude.</a:t>
            </a:r>
            <a:br>
              <a:rPr lang="en-US" dirty="0" smtClean="0"/>
            </a:br>
            <a:r>
              <a:rPr lang="en-US" dirty="0" smtClean="0"/>
              <a:t>e. Promote existing dark sky ordinances. </a:t>
            </a:r>
            <a:br>
              <a:rPr lang="en-US" dirty="0" smtClean="0"/>
            </a:br>
            <a:endParaRPr lang="en-US" b="1" dirty="0" smtClean="0"/>
          </a:p>
          <a:p>
            <a:r>
              <a:rPr lang="en-US" b="1" dirty="0" smtClean="0"/>
              <a:t>Goal 2: Preserve cultural assets</a:t>
            </a:r>
            <a:br>
              <a:rPr lang="en-US" b="1" dirty="0" smtClean="0"/>
            </a:br>
            <a:endParaRPr lang="en-US" b="1" dirty="0" smtClean="0"/>
          </a:p>
          <a:p>
            <a:r>
              <a:rPr lang="en-US" dirty="0" smtClean="0"/>
              <a:t>a. Increase awareness of the uniqueness of Montezuma Well</a:t>
            </a:r>
            <a:br>
              <a:rPr lang="en-US" dirty="0" smtClean="0"/>
            </a:br>
            <a:r>
              <a:rPr lang="en-US" dirty="0" smtClean="0"/>
              <a:t>b. Identify and preserve historical sites</a:t>
            </a:r>
            <a:br>
              <a:rPr lang="en-US" dirty="0" smtClean="0"/>
            </a:br>
            <a:r>
              <a:rPr lang="en-US" dirty="0" smtClean="0"/>
              <a:t>c. Establish a visitor center to provide information about cultural, archaeological, and historical assets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Community Character Goals</a:t>
            </a:r>
            <a:endParaRPr lang="en-US" sz="2800" b="1" dirty="0"/>
          </a:p>
        </p:txBody>
      </p:sp>
      <p:sp>
        <p:nvSpPr>
          <p:cNvPr id="4" name="TextBox 3"/>
          <p:cNvSpPr txBox="1"/>
          <p:nvPr/>
        </p:nvSpPr>
        <p:spPr>
          <a:xfrm>
            <a:off x="838200" y="2133600"/>
            <a:ext cx="7620000" cy="4801314"/>
          </a:xfrm>
          <a:prstGeom prst="rect">
            <a:avLst/>
          </a:prstGeom>
          <a:noFill/>
        </p:spPr>
        <p:txBody>
          <a:bodyPr wrap="square" rtlCol="0">
            <a:spAutoFit/>
          </a:bodyPr>
          <a:lstStyle/>
          <a:p>
            <a:r>
              <a:rPr lang="en-US" b="1" dirty="0" smtClean="0"/>
              <a:t>Goal 3: Establish a Community Center</a:t>
            </a:r>
            <a:br>
              <a:rPr lang="en-US" b="1" dirty="0" smtClean="0"/>
            </a:br>
            <a:endParaRPr lang="en-US" b="1" dirty="0" smtClean="0"/>
          </a:p>
          <a:p>
            <a:r>
              <a:rPr lang="en-US" dirty="0" smtClean="0"/>
              <a:t>	a. Consider community needs</a:t>
            </a:r>
            <a:br>
              <a:rPr lang="en-US" dirty="0" smtClean="0"/>
            </a:br>
            <a:r>
              <a:rPr lang="en-US" dirty="0" smtClean="0"/>
              <a:t>	b. Determine a location</a:t>
            </a:r>
            <a:br>
              <a:rPr lang="en-US" dirty="0" smtClean="0"/>
            </a:br>
            <a:r>
              <a:rPr lang="en-US" dirty="0" smtClean="0"/>
              <a:t>	c. Develop a plan</a:t>
            </a:r>
            <a:br>
              <a:rPr lang="en-US" dirty="0" smtClean="0"/>
            </a:br>
            <a:r>
              <a:rPr lang="en-US" dirty="0" smtClean="0"/>
              <a:t>	d. Explore funding sources, seek community input and 		    participation, execute plan.</a:t>
            </a:r>
            <a:br>
              <a:rPr lang="en-US" dirty="0" smtClean="0"/>
            </a:br>
            <a:endParaRPr lang="en-US" dirty="0" smtClean="0"/>
          </a:p>
          <a:p>
            <a:r>
              <a:rPr lang="en-US" b="1" dirty="0" smtClean="0"/>
              <a:t>Goal 4: Attract service-oriented businesses that reflect the needs of the community.</a:t>
            </a:r>
            <a:br>
              <a:rPr lang="en-US" b="1" dirty="0" smtClean="0"/>
            </a:br>
            <a:endParaRPr lang="en-US" b="1" dirty="0" smtClean="0"/>
          </a:p>
          <a:p>
            <a:r>
              <a:rPr lang="en-US" dirty="0" smtClean="0"/>
              <a:t>	a. Encourage and attract small businesses that provide 	  	    community services.</a:t>
            </a:r>
            <a:br>
              <a:rPr lang="en-US" dirty="0" smtClean="0"/>
            </a:br>
            <a:r>
              <a:rPr lang="en-US" dirty="0" smtClean="0"/>
              <a:t>	b. Identify potential commercial areas in the community</a:t>
            </a:r>
            <a:br>
              <a:rPr lang="en-US" dirty="0" smtClean="0"/>
            </a:br>
            <a:r>
              <a:rPr lang="en-US" dirty="0" smtClean="0"/>
              <a:t>	c. Encourage buying local</a:t>
            </a:r>
            <a:br>
              <a:rPr lang="en-US" dirty="0" smtClean="0"/>
            </a:br>
            <a:r>
              <a:rPr lang="en-US" dirty="0" smtClean="0"/>
              <a:t>	d. Develop a community business guide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Land Use Issues</a:t>
            </a:r>
            <a:endParaRPr lang="en-US" sz="2800" b="1" dirty="0"/>
          </a:p>
        </p:txBody>
      </p:sp>
      <p:sp>
        <p:nvSpPr>
          <p:cNvPr id="5" name="TextBox 4"/>
          <p:cNvSpPr txBox="1"/>
          <p:nvPr/>
        </p:nvSpPr>
        <p:spPr>
          <a:xfrm>
            <a:off x="838200" y="2514600"/>
            <a:ext cx="7543800" cy="3139321"/>
          </a:xfrm>
          <a:prstGeom prst="rect">
            <a:avLst/>
          </a:prstGeom>
          <a:noFill/>
        </p:spPr>
        <p:txBody>
          <a:bodyPr wrap="square" rtlCol="0">
            <a:spAutoFit/>
          </a:bodyPr>
          <a:lstStyle/>
          <a:p>
            <a:r>
              <a:rPr lang="en-US" b="1" dirty="0" smtClean="0"/>
              <a:t>Managing planned, orderly growth</a:t>
            </a:r>
            <a:br>
              <a:rPr lang="en-US" b="1" dirty="0" smtClean="0"/>
            </a:br>
            <a:r>
              <a:rPr lang="en-US" dirty="0" smtClean="0"/>
              <a:t> </a:t>
            </a:r>
          </a:p>
          <a:p>
            <a:r>
              <a:rPr lang="en-US" b="1" dirty="0" smtClean="0"/>
              <a:t>Attracting and supporting businesses that meet community needs</a:t>
            </a:r>
            <a:br>
              <a:rPr lang="en-US" b="1" dirty="0" smtClean="0"/>
            </a:br>
            <a:r>
              <a:rPr lang="en-US" dirty="0" smtClean="0"/>
              <a:t/>
            </a:r>
            <a:br>
              <a:rPr lang="en-US" dirty="0" smtClean="0"/>
            </a:br>
            <a:r>
              <a:rPr lang="en-US" b="1" dirty="0" smtClean="0"/>
              <a:t>Protecting Rimrock Airport from any adjoining zoning conflicts</a:t>
            </a:r>
            <a:br>
              <a:rPr lang="en-US" b="1" dirty="0" smtClean="0"/>
            </a:br>
            <a:endParaRPr lang="en-US" dirty="0" smtClean="0"/>
          </a:p>
          <a:p>
            <a:r>
              <a:rPr lang="en-US" b="1" dirty="0" smtClean="0"/>
              <a:t>Determining how and where the Beaver Creek Communities grow</a:t>
            </a:r>
            <a:br>
              <a:rPr lang="en-US" b="1" dirty="0" smtClean="0"/>
            </a:br>
            <a:endParaRPr lang="en-US" dirty="0" smtClean="0"/>
          </a:p>
          <a:p>
            <a:r>
              <a:rPr lang="en-US" b="1" dirty="0" smtClean="0"/>
              <a:t>Maintaining current density zoning for new development</a:t>
            </a:r>
            <a:br>
              <a:rPr lang="en-US" b="1"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Land Use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514600"/>
            <a:ext cx="7543800" cy="3139321"/>
          </a:xfrm>
          <a:prstGeom prst="rect">
            <a:avLst/>
          </a:prstGeom>
          <a:noFill/>
        </p:spPr>
        <p:txBody>
          <a:bodyPr wrap="square" rtlCol="0">
            <a:spAutoFit/>
          </a:bodyPr>
          <a:lstStyle/>
          <a:p>
            <a:r>
              <a:rPr lang="en-US" b="1" dirty="0" smtClean="0"/>
              <a:t>Goal 1: Preserve Rural Lifestyle</a:t>
            </a:r>
            <a:br>
              <a:rPr lang="en-US" b="1" dirty="0" smtClean="0"/>
            </a:br>
            <a:endParaRPr lang="en-US" dirty="0" smtClean="0"/>
          </a:p>
          <a:p>
            <a:r>
              <a:rPr lang="en-US" dirty="0" smtClean="0"/>
              <a:t>a. Regulate lot splits through zoning/subdivision code incentives or statute amendments in accordance with established densities. </a:t>
            </a:r>
            <a:br>
              <a:rPr lang="en-US" dirty="0" smtClean="0"/>
            </a:br>
            <a:r>
              <a:rPr lang="en-US" dirty="0" smtClean="0"/>
              <a:t>b. Designate locations for services and facilities such as parks, additional fire stations, schools, community center, waste transfer station and recycling drop-off centers.</a:t>
            </a:r>
            <a:br>
              <a:rPr lang="en-US" dirty="0" smtClean="0"/>
            </a:br>
            <a:r>
              <a:rPr lang="en-US" dirty="0" smtClean="0"/>
              <a:t>c. Encourage enforcement of dark sky policy; develop community signage guidelines.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Land Use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514600"/>
            <a:ext cx="7543800" cy="3970318"/>
          </a:xfrm>
          <a:prstGeom prst="rect">
            <a:avLst/>
          </a:prstGeom>
          <a:noFill/>
        </p:spPr>
        <p:txBody>
          <a:bodyPr wrap="square" rtlCol="0">
            <a:spAutoFit/>
          </a:bodyPr>
          <a:lstStyle/>
          <a:p>
            <a:r>
              <a:rPr lang="en-US" b="1" dirty="0" smtClean="0"/>
              <a:t>Goal 2: Preserve open space and protect cultural, archaeological, and historical assets</a:t>
            </a:r>
            <a:br>
              <a:rPr lang="en-US" b="1" dirty="0" smtClean="0"/>
            </a:br>
            <a:endParaRPr lang="en-US" dirty="0" smtClean="0"/>
          </a:p>
          <a:p>
            <a:r>
              <a:rPr lang="en-US" dirty="0" smtClean="0"/>
              <a:t>a. Coordinate with appropriate agencies on sale/exchange proposals to recognize existing zoning and recreational opportunities.</a:t>
            </a:r>
            <a:br>
              <a:rPr lang="en-US" dirty="0" smtClean="0"/>
            </a:br>
            <a:r>
              <a:rPr lang="en-US" dirty="0" smtClean="0"/>
              <a:t>b. Identify existing cultural, archaeological, and historical assets in the community and work with appropriate agencies to explore opportunities to protect them.</a:t>
            </a:r>
            <a:br>
              <a:rPr lang="en-US" dirty="0" smtClean="0"/>
            </a:br>
            <a:r>
              <a:rPr lang="en-US" dirty="0" smtClean="0"/>
              <a:t>c. Increase controlled public access to Wet Beaver Creek.</a:t>
            </a:r>
          </a:p>
          <a:p>
            <a:r>
              <a:rPr lang="en-US" dirty="0" smtClean="0"/>
              <a:t>d. Encourage clustering and other land use methods for creating and preserving open space within the community, subdivisions and neighborhoods.</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Land Use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514600"/>
            <a:ext cx="7543800" cy="4524315"/>
          </a:xfrm>
          <a:prstGeom prst="rect">
            <a:avLst/>
          </a:prstGeom>
          <a:noFill/>
        </p:spPr>
        <p:txBody>
          <a:bodyPr wrap="square" rtlCol="0">
            <a:spAutoFit/>
          </a:bodyPr>
          <a:lstStyle/>
          <a:p>
            <a:r>
              <a:rPr lang="en-US" b="1" dirty="0" smtClean="0"/>
              <a:t>Goal 3: Encourage commercial development that addresses community needs</a:t>
            </a:r>
            <a:br>
              <a:rPr lang="en-US" b="1" dirty="0" smtClean="0"/>
            </a:br>
            <a:endParaRPr lang="en-US" dirty="0" smtClean="0"/>
          </a:p>
          <a:p>
            <a:r>
              <a:rPr lang="en-US" dirty="0" smtClean="0"/>
              <a:t>a. Encourage and support commercial and service oriented businesses that complement the community character of the area. b. Encourage commercial development to provide landscape buffers along roadways and between commercial and residential parcels.</a:t>
            </a:r>
            <a:br>
              <a:rPr lang="en-US" dirty="0" smtClean="0"/>
            </a:br>
            <a:r>
              <a:rPr lang="en-US" dirty="0" smtClean="0"/>
              <a:t>c. Maintain light commercial and residential service centers.</a:t>
            </a:r>
            <a:br>
              <a:rPr lang="en-US" dirty="0" smtClean="0"/>
            </a:br>
            <a:r>
              <a:rPr lang="en-US" dirty="0" smtClean="0"/>
              <a:t>d. Discourage future heavy commercial or industrial development not beneficial to the community.</a:t>
            </a:r>
            <a:br>
              <a:rPr lang="en-US" dirty="0" smtClean="0"/>
            </a:br>
            <a:r>
              <a:rPr lang="en-US" dirty="0" smtClean="0"/>
              <a:t>e. Encourage mixed use zoning and cluster development for light commercial ventures.</a:t>
            </a:r>
          </a:p>
          <a:p>
            <a:r>
              <a:rPr lang="en-US" dirty="0" smtClean="0"/>
              <a:t>f. Incorporate plans for cultural and heritage preservation when developing commercial districts.</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Brief History </a:t>
            </a:r>
            <a:endParaRPr lang="en-US" dirty="0"/>
          </a:p>
        </p:txBody>
      </p:sp>
      <p:sp>
        <p:nvSpPr>
          <p:cNvPr id="3" name="TextBox 2"/>
          <p:cNvSpPr txBox="1"/>
          <p:nvPr/>
        </p:nvSpPr>
        <p:spPr>
          <a:xfrm>
            <a:off x="990600" y="1676400"/>
            <a:ext cx="6705600" cy="830997"/>
          </a:xfrm>
          <a:prstGeom prst="rect">
            <a:avLst/>
          </a:prstGeom>
          <a:noFill/>
        </p:spPr>
        <p:txBody>
          <a:bodyPr wrap="square" rtlCol="0">
            <a:spAutoFit/>
          </a:bodyPr>
          <a:lstStyle/>
          <a:p>
            <a:r>
              <a:rPr lang="en-US" sz="2400" dirty="0" smtClean="0"/>
              <a:t>Last Community Plan accepted by Yavapai County: 1992</a:t>
            </a:r>
            <a:endParaRPr lang="en-US" sz="2400" dirty="0"/>
          </a:p>
        </p:txBody>
      </p:sp>
      <p:sp>
        <p:nvSpPr>
          <p:cNvPr id="4" name="TextBox 3"/>
          <p:cNvSpPr txBox="1"/>
          <p:nvPr/>
        </p:nvSpPr>
        <p:spPr>
          <a:xfrm>
            <a:off x="990600" y="2971800"/>
            <a:ext cx="6781800" cy="830997"/>
          </a:xfrm>
          <a:prstGeom prst="rect">
            <a:avLst/>
          </a:prstGeom>
          <a:noFill/>
        </p:spPr>
        <p:txBody>
          <a:bodyPr wrap="square" rtlCol="0">
            <a:spAutoFit/>
          </a:bodyPr>
          <a:lstStyle/>
          <a:p>
            <a:r>
              <a:rPr lang="en-US" sz="2400" dirty="0" smtClean="0"/>
              <a:t>1</a:t>
            </a:r>
            <a:r>
              <a:rPr lang="en-US" sz="2400" baseline="30000" dirty="0" smtClean="0"/>
              <a:t>st</a:t>
            </a:r>
            <a:r>
              <a:rPr lang="en-US" sz="2400" dirty="0" smtClean="0"/>
              <a:t> Community Plan Update Committee meeting:  December 4</a:t>
            </a:r>
            <a:r>
              <a:rPr lang="en-US" sz="2400" baseline="30000" dirty="0" smtClean="0"/>
              <a:t>th</a:t>
            </a:r>
            <a:r>
              <a:rPr lang="en-US" sz="2400" dirty="0" smtClean="0"/>
              <a:t>, 2007</a:t>
            </a:r>
            <a:endParaRPr lang="en-US" sz="2400" dirty="0"/>
          </a:p>
        </p:txBody>
      </p:sp>
      <p:sp>
        <p:nvSpPr>
          <p:cNvPr id="5" name="TextBox 4"/>
          <p:cNvSpPr txBox="1"/>
          <p:nvPr/>
        </p:nvSpPr>
        <p:spPr>
          <a:xfrm>
            <a:off x="1066800" y="4114800"/>
            <a:ext cx="6629400" cy="461665"/>
          </a:xfrm>
          <a:prstGeom prst="rect">
            <a:avLst/>
          </a:prstGeom>
          <a:noFill/>
        </p:spPr>
        <p:txBody>
          <a:bodyPr wrap="square" rtlCol="0">
            <a:spAutoFit/>
          </a:bodyPr>
          <a:lstStyle/>
          <a:p>
            <a:r>
              <a:rPr lang="en-US" sz="2400" dirty="0" smtClean="0"/>
              <a:t>Survey sent out: October, 2008</a:t>
            </a:r>
            <a:endParaRPr lang="en-US" sz="2400" dirty="0"/>
          </a:p>
        </p:txBody>
      </p:sp>
      <p:sp>
        <p:nvSpPr>
          <p:cNvPr id="6" name="TextBox 5"/>
          <p:cNvSpPr txBox="1"/>
          <p:nvPr/>
        </p:nvSpPr>
        <p:spPr>
          <a:xfrm>
            <a:off x="1066800" y="5029200"/>
            <a:ext cx="6705600" cy="461665"/>
          </a:xfrm>
          <a:prstGeom prst="rect">
            <a:avLst/>
          </a:prstGeom>
          <a:noFill/>
        </p:spPr>
        <p:txBody>
          <a:bodyPr wrap="square" rtlCol="0">
            <a:spAutoFit/>
          </a:bodyPr>
          <a:lstStyle/>
          <a:p>
            <a:r>
              <a:rPr lang="en-US" sz="2400" dirty="0" smtClean="0"/>
              <a:t>Community Meeting: November 15</a:t>
            </a:r>
            <a:r>
              <a:rPr lang="en-US" sz="2400" baseline="30000" dirty="0" smtClean="0"/>
              <a:t>th</a:t>
            </a:r>
            <a:r>
              <a:rPr lang="en-US" sz="2400" dirty="0" smtClean="0"/>
              <a:t>, 2008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Land Use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7543800" cy="3970318"/>
          </a:xfrm>
          <a:prstGeom prst="rect">
            <a:avLst/>
          </a:prstGeom>
          <a:noFill/>
        </p:spPr>
        <p:txBody>
          <a:bodyPr wrap="square" rtlCol="0">
            <a:spAutoFit/>
          </a:bodyPr>
          <a:lstStyle/>
          <a:p>
            <a:r>
              <a:rPr lang="en-US" b="1" dirty="0" smtClean="0"/>
              <a:t>Goal 4: Improve public participation for land use decisions</a:t>
            </a:r>
            <a:br>
              <a:rPr lang="en-US" b="1" dirty="0" smtClean="0"/>
            </a:br>
            <a:endParaRPr lang="en-US" dirty="0" smtClean="0"/>
          </a:p>
          <a:p>
            <a:r>
              <a:rPr lang="en-US" dirty="0" smtClean="0"/>
              <a:t>a. Urge citizen with hearing request for rezoning, use permits, and designs for new subdivisions, observing pre-established quality criteria.</a:t>
            </a:r>
            <a:br>
              <a:rPr lang="en-US" dirty="0" smtClean="0"/>
            </a:br>
            <a:r>
              <a:rPr lang="en-US" dirty="0" smtClean="0"/>
              <a:t>b. Consider zoning upgrades with regards to community improvement and place priority on existing community plans and input from local citizens regarding local projects.</a:t>
            </a:r>
            <a:br>
              <a:rPr lang="en-US" dirty="0" smtClean="0"/>
            </a:br>
            <a:r>
              <a:rPr lang="en-US" dirty="0" smtClean="0"/>
              <a:t>c. Respect and protect private property rights, balancing those rights with community needs.</a:t>
            </a:r>
          </a:p>
          <a:p>
            <a:r>
              <a:rPr lang="en-US" dirty="0" smtClean="0"/>
              <a:t>d. Foster positive community and developer relations.</a:t>
            </a:r>
          </a:p>
          <a:p>
            <a:r>
              <a:rPr lang="en-US" dirty="0" smtClean="0"/>
              <a:t>e. Encourage developer and property owner participation in community organizations and forums.</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Land Use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7543800" cy="3139321"/>
          </a:xfrm>
          <a:prstGeom prst="rect">
            <a:avLst/>
          </a:prstGeom>
          <a:noFill/>
        </p:spPr>
        <p:txBody>
          <a:bodyPr wrap="square" rtlCol="0">
            <a:spAutoFit/>
          </a:bodyPr>
          <a:lstStyle/>
          <a:p>
            <a:r>
              <a:rPr lang="en-US" b="1" dirty="0" smtClean="0"/>
              <a:t>Goal 5: Encourage enforcement of Yavapai County zoning ordinances, trash disposal, building codes, and environmental hazards.</a:t>
            </a:r>
            <a:br>
              <a:rPr lang="en-US" b="1" dirty="0" smtClean="0"/>
            </a:br>
            <a:endParaRPr lang="en-US" dirty="0" smtClean="0"/>
          </a:p>
          <a:p>
            <a:pPr lvl="0"/>
            <a:r>
              <a:rPr lang="en-US" dirty="0" smtClean="0"/>
              <a:t>Inform residents of zoning violation complaint procedure</a:t>
            </a:r>
          </a:p>
          <a:p>
            <a:pPr lvl="0"/>
            <a:r>
              <a:rPr lang="en-US" dirty="0" smtClean="0"/>
              <a:t>Continue community cleanup events by local organizations and in cooperation with Yavapai County.</a:t>
            </a:r>
          </a:p>
          <a:p>
            <a:pPr lvl="0"/>
            <a:r>
              <a:rPr lang="en-US" dirty="0" smtClean="0"/>
              <a:t>Consider variances from ordinance requirements on a case by case basis.</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Issues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4953000" cy="3693319"/>
          </a:xfrm>
          <a:prstGeom prst="rect">
            <a:avLst/>
          </a:prstGeom>
          <a:noFill/>
        </p:spPr>
        <p:txBody>
          <a:bodyPr wrap="square" rtlCol="0">
            <a:spAutoFit/>
          </a:bodyPr>
          <a:lstStyle/>
          <a:p>
            <a:r>
              <a:rPr lang="en-US" b="1" dirty="0" smtClean="0"/>
              <a:t>Road Improvement</a:t>
            </a:r>
            <a:br>
              <a:rPr lang="en-US" b="1" dirty="0" smtClean="0"/>
            </a:br>
            <a:endParaRPr lang="en-US" dirty="0" smtClean="0"/>
          </a:p>
          <a:p>
            <a:r>
              <a:rPr lang="en-US" b="1" dirty="0" smtClean="0"/>
              <a:t>Trails</a:t>
            </a:r>
            <a:br>
              <a:rPr lang="en-US" b="1" dirty="0" smtClean="0"/>
            </a:br>
            <a:endParaRPr lang="en-US" dirty="0" smtClean="0"/>
          </a:p>
          <a:p>
            <a:r>
              <a:rPr lang="en-US" b="1" dirty="0" smtClean="0"/>
              <a:t>Community Access</a:t>
            </a:r>
            <a:br>
              <a:rPr lang="en-US" b="1" dirty="0" smtClean="0"/>
            </a:br>
            <a:endParaRPr lang="en-US" dirty="0" smtClean="0"/>
          </a:p>
          <a:p>
            <a:r>
              <a:rPr lang="en-US" b="1" dirty="0" smtClean="0"/>
              <a:t>Public transportation</a:t>
            </a:r>
            <a:br>
              <a:rPr lang="en-US" b="1" dirty="0" smtClean="0"/>
            </a:br>
            <a:r>
              <a:rPr lang="en-US" b="1" dirty="0" smtClean="0"/>
              <a:t> </a:t>
            </a:r>
            <a:endParaRPr lang="en-US" dirty="0" smtClean="0"/>
          </a:p>
          <a:p>
            <a:r>
              <a:rPr lang="en-US" b="1" dirty="0" smtClean="0"/>
              <a:t>Traffic</a:t>
            </a:r>
            <a:br>
              <a:rPr lang="en-US" b="1" dirty="0" smtClean="0"/>
            </a:br>
            <a:endParaRPr lang="en-US" dirty="0" smtClean="0"/>
          </a:p>
          <a:p>
            <a:r>
              <a:rPr lang="en-US" b="1" dirty="0" smtClean="0"/>
              <a:t>Growth</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678204"/>
          </a:xfrm>
          <a:prstGeom prst="rect">
            <a:avLst/>
          </a:prstGeom>
          <a:noFill/>
        </p:spPr>
        <p:txBody>
          <a:bodyPr wrap="square" rtlCol="0">
            <a:spAutoFit/>
          </a:bodyPr>
          <a:lstStyle/>
          <a:p>
            <a:r>
              <a:rPr lang="en-US" b="1" dirty="0" smtClean="0"/>
              <a:t>Goal 1: Design roadways to complement Yavapai County and Beaver Creek Community vision.</a:t>
            </a:r>
            <a:br>
              <a:rPr lang="en-US" b="1" dirty="0" smtClean="0"/>
            </a:br>
            <a:endParaRPr lang="en-US" dirty="0" smtClean="0"/>
          </a:p>
          <a:p>
            <a:r>
              <a:rPr lang="en-US" sz="1600" dirty="0" smtClean="0"/>
              <a:t>A. Encourage the completion of reconstruction of the I-17 McGuireville in a timely manner.</a:t>
            </a:r>
          </a:p>
          <a:p>
            <a:r>
              <a:rPr lang="en-US" sz="1600" dirty="0" smtClean="0"/>
              <a:t>	1. Maintain communication between community liaison and ADOT personnel</a:t>
            </a:r>
          </a:p>
          <a:p>
            <a:r>
              <a:rPr lang="en-US" sz="1600" dirty="0" smtClean="0"/>
              <a:t>	2. Assist ADOT in advising project status and road closings to the community.</a:t>
            </a:r>
          </a:p>
          <a:p>
            <a:r>
              <a:rPr lang="en-US" sz="1600" dirty="0" smtClean="0"/>
              <a:t> </a:t>
            </a:r>
          </a:p>
          <a:p>
            <a:r>
              <a:rPr lang="en-US" sz="1600" dirty="0" smtClean="0"/>
              <a:t>B. Promote improvements to FS119 from Montezuma Well to FS 618 and SR-179.</a:t>
            </a:r>
          </a:p>
          <a:p>
            <a:r>
              <a:rPr lang="en-US" sz="1600" dirty="0" smtClean="0"/>
              <a:t>	1. Advocate road widening to a 2-lane all weather surface with shoulders sufficient for trail use;</a:t>
            </a:r>
          </a:p>
          <a:p>
            <a:r>
              <a:rPr lang="en-US" sz="1600" dirty="0" smtClean="0"/>
              <a:t>	2. Advocate installation of sized culverts and drainage ditches as needed to minimize flooding. </a:t>
            </a:r>
          </a:p>
          <a:p>
            <a:r>
              <a:rPr lang="en-US" sz="1600" dirty="0" smtClean="0"/>
              <a:t>	3. Advocate proper safe-sight distances and road signage. </a:t>
            </a:r>
          </a:p>
          <a:p>
            <a:r>
              <a:rPr lang="en-US" sz="1600" dirty="0" smtClean="0"/>
              <a:t>	4. Advocate speed limits based on design as well as speed studies.</a:t>
            </a:r>
          </a:p>
          <a:p>
            <a:r>
              <a:rPr lang="en-US" sz="1600" dirty="0" smtClean="0"/>
              <a:t>	5. Advocate for the re-vegetation of cut banks with native seed. </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524315"/>
          </a:xfrm>
          <a:prstGeom prst="rect">
            <a:avLst/>
          </a:prstGeom>
          <a:noFill/>
        </p:spPr>
        <p:txBody>
          <a:bodyPr wrap="square" rtlCol="0">
            <a:spAutoFit/>
          </a:bodyPr>
          <a:lstStyle/>
          <a:p>
            <a:r>
              <a:rPr lang="en-US" b="1" dirty="0" smtClean="0"/>
              <a:t>Goal 1 (Cont.)</a:t>
            </a:r>
            <a:br>
              <a:rPr lang="en-US" b="1" dirty="0" smtClean="0"/>
            </a:br>
            <a:r>
              <a:rPr lang="en-US" b="1" dirty="0" smtClean="0"/>
              <a:t/>
            </a:r>
            <a:br>
              <a:rPr lang="en-US" b="1" dirty="0" smtClean="0"/>
            </a:br>
            <a:r>
              <a:rPr lang="en-US" dirty="0" smtClean="0"/>
              <a:t>6. Identify, protect, or mitigate any cultural resources and protect or mitigate any sites affected by construction activities. </a:t>
            </a:r>
          </a:p>
          <a:p>
            <a:r>
              <a:rPr lang="en-US" dirty="0" smtClean="0"/>
              <a:t>7. Identify, protect, or mitigate federally protected, threatened, endangered and sensitive plants and animals (TES species).</a:t>
            </a:r>
          </a:p>
          <a:p>
            <a:r>
              <a:rPr lang="en-US" dirty="0" smtClean="0"/>
              <a:t> </a:t>
            </a:r>
          </a:p>
          <a:p>
            <a:r>
              <a:rPr lang="en-US" dirty="0" smtClean="0"/>
              <a:t>C. Stress collector loops around congested areas; and for safe secondary access.</a:t>
            </a:r>
          </a:p>
          <a:p>
            <a:r>
              <a:rPr lang="en-US" dirty="0" smtClean="0"/>
              <a:t>1. Promote a secondary access road from the Indian Lakes portion of Lake Montezuma to Beaver Creek Rd via Brockett Ranch Road.</a:t>
            </a:r>
          </a:p>
          <a:p>
            <a:r>
              <a:rPr lang="en-US" dirty="0" smtClean="0"/>
              <a:t>2. Advocate improved access to Dry Beaver/Bice Road community.</a:t>
            </a:r>
          </a:p>
          <a:p>
            <a:r>
              <a:rPr lang="en-US" dirty="0" smtClean="0"/>
              <a:t>	</a:t>
            </a:r>
          </a:p>
          <a:p>
            <a:r>
              <a:rPr lang="en-US" dirty="0" smtClean="0"/>
              <a:t>D. Investigate secondary access to the Camp Verde area other than I-17.</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5909310"/>
          </a:xfrm>
          <a:prstGeom prst="rect">
            <a:avLst/>
          </a:prstGeom>
          <a:noFill/>
        </p:spPr>
        <p:txBody>
          <a:bodyPr wrap="square" rtlCol="0">
            <a:spAutoFit/>
          </a:bodyPr>
          <a:lstStyle/>
          <a:p>
            <a:r>
              <a:rPr lang="en-US" sz="1600" b="1" dirty="0" smtClean="0"/>
              <a:t>Goal 2: Work with Yavapai County to improve Beaver Creek area roads, addressing safety, capacity, environmental, and multi-modal issues.|</a:t>
            </a:r>
            <a:br>
              <a:rPr lang="en-US" sz="1600" b="1" dirty="0" smtClean="0"/>
            </a:br>
            <a:endParaRPr lang="en-US" sz="1600" dirty="0" smtClean="0"/>
          </a:p>
          <a:p>
            <a:r>
              <a:rPr lang="en-US" sz="1600" dirty="0" smtClean="0"/>
              <a:t>A.  Encourage the widening (add left or right turn lanes) of Beaver Creek Road and Cornville Road in areas of high traffic concentrations for improved safe usage.</a:t>
            </a:r>
          </a:p>
          <a:p>
            <a:r>
              <a:rPr lang="en-US" sz="1600" dirty="0" smtClean="0"/>
              <a:t> </a:t>
            </a:r>
          </a:p>
          <a:p>
            <a:r>
              <a:rPr lang="en-US" sz="1600" dirty="0" smtClean="0"/>
              <a:t>B. Provide input for Yavapai County five year Road Improvement and Maintenance Plans.</a:t>
            </a:r>
          </a:p>
          <a:p>
            <a:r>
              <a:rPr lang="en-US" sz="1600" dirty="0" smtClean="0"/>
              <a:t> </a:t>
            </a:r>
          </a:p>
          <a:p>
            <a:r>
              <a:rPr lang="en-US" sz="1600" dirty="0" smtClean="0"/>
              <a:t>C. Develop safe pedestrian access across area creeks and washes</a:t>
            </a:r>
          </a:p>
          <a:p>
            <a:r>
              <a:rPr lang="en-US" sz="1600" dirty="0" smtClean="0"/>
              <a:t>	1. Promote the addition of shoulders for pedestrians use, bicycle riders, 	motor vehicle drivers, and other users on Montezuma Avenue Bridge and on 	Montezuma Lake Road north of the bridge. </a:t>
            </a:r>
          </a:p>
          <a:p>
            <a:r>
              <a:rPr lang="en-US" sz="1600" dirty="0" smtClean="0"/>
              <a:t>	2. Promote pedestrian access across Beaver Creek, south near the 	confluence of Wet and Dry Beaver Creeks.</a:t>
            </a:r>
          </a:p>
          <a:p>
            <a:r>
              <a:rPr lang="en-US" sz="1600" dirty="0" smtClean="0"/>
              <a:t>	3. Encourage neighborhood residents to assist Yavapai County in economical 	right-of-way acquisition. </a:t>
            </a:r>
          </a:p>
          <a:p>
            <a:r>
              <a:rPr lang="en-US" sz="1600" dirty="0" smtClean="0"/>
              <a:t>	4. Support the purchase of necessary public easements and parcels required 	for crossing placement and parking</a:t>
            </a:r>
            <a:r>
              <a:rPr lang="en-US" dirty="0" smtClean="0"/>
              <a:t>.</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6155531"/>
          </a:xfrm>
          <a:prstGeom prst="rect">
            <a:avLst/>
          </a:prstGeom>
          <a:noFill/>
        </p:spPr>
        <p:txBody>
          <a:bodyPr wrap="square" rtlCol="0">
            <a:spAutoFit/>
          </a:bodyPr>
          <a:lstStyle/>
          <a:p>
            <a:r>
              <a:rPr lang="en-US" sz="1600" b="1" dirty="0" smtClean="0"/>
              <a:t>Goal 2 (Cont.)</a:t>
            </a:r>
            <a:br>
              <a:rPr lang="en-US" sz="1600" b="1" dirty="0" smtClean="0"/>
            </a:br>
            <a:r>
              <a:rPr lang="en-US" sz="1600" b="1" dirty="0" smtClean="0"/>
              <a:t> </a:t>
            </a:r>
            <a:r>
              <a:rPr lang="en-US" sz="1600" dirty="0" smtClean="0"/>
              <a:t>D. Establish and enforce existing speed limits &amp; traffic laws.</a:t>
            </a:r>
          </a:p>
          <a:p>
            <a:r>
              <a:rPr lang="en-US" sz="1600" dirty="0" smtClean="0"/>
              <a:t>	1.Work with Yavapai County Public Works to establish consistent speed limits 	on local roads based on design and speed studies.</a:t>
            </a:r>
          </a:p>
          <a:p>
            <a:r>
              <a:rPr lang="en-US" sz="1600" dirty="0" smtClean="0"/>
              <a:t>	2. Work with Yavapai County Sheriff’s  Office to enforce speed limits on 	Beaver Creek Road and Montezuma Ave. </a:t>
            </a:r>
          </a:p>
          <a:p>
            <a:r>
              <a:rPr lang="en-US" sz="1600" dirty="0" smtClean="0"/>
              <a:t> </a:t>
            </a:r>
          </a:p>
          <a:p>
            <a:r>
              <a:rPr lang="en-US" sz="1600" dirty="0" smtClean="0"/>
              <a:t>E. Provide input for Yavapai County 5-Year Road Improvement and Maintenance Plans.</a:t>
            </a:r>
          </a:p>
          <a:p>
            <a:r>
              <a:rPr lang="en-US" sz="1600" dirty="0" smtClean="0"/>
              <a:t>	1. Promote and encourage the improvement of unmaintained, higher use 	residential, feeder, and collector roads e.g., Montezuma Estates roads, Bice 	Road, Millennium Way, Brockett Ranch Road, Orlandi Trail, Coronado Trail, 	Padre Kino Trail, Reay Road, Dragonhead Road, and Culpepper Rd. </a:t>
            </a:r>
          </a:p>
          <a:p>
            <a:r>
              <a:rPr lang="en-US" sz="1600" dirty="0" smtClean="0"/>
              <a:t>	2. Consider application of safe dust abatement product to unpaved roads.</a:t>
            </a:r>
          </a:p>
          <a:p>
            <a:r>
              <a:rPr lang="en-US" sz="1600" dirty="0" smtClean="0"/>
              <a:t>	3. Encourage the Plan Area community residents to assist Yavapai County in 	economical right-of-way acquisition.</a:t>
            </a:r>
          </a:p>
          <a:p>
            <a:r>
              <a:rPr lang="en-US" sz="1600" dirty="0" smtClean="0"/>
              <a:t>	4.  Improve level of maintenance and/or improvements on unpaved 	neighborhood collector roads.</a:t>
            </a:r>
            <a:br>
              <a:rPr lang="en-US" sz="1600" dirty="0" smtClean="0"/>
            </a:br>
            <a:r>
              <a:rPr lang="en-US" sz="1600" dirty="0" smtClean="0"/>
              <a:t>	5.  Advocate paving dirt roads on the pre-1974 list.</a:t>
            </a:r>
          </a:p>
          <a:p>
            <a:r>
              <a:rPr lang="en-US" sz="1600" dirty="0" smtClean="0"/>
              <a:t>	6.  Widen shoulders, improve curves; consider medians, add turn lanes.</a:t>
            </a:r>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5170646"/>
          </a:xfrm>
          <a:prstGeom prst="rect">
            <a:avLst/>
          </a:prstGeom>
          <a:noFill/>
        </p:spPr>
        <p:txBody>
          <a:bodyPr wrap="square" rtlCol="0">
            <a:spAutoFit/>
          </a:bodyPr>
          <a:lstStyle/>
          <a:p>
            <a:r>
              <a:rPr lang="en-US" sz="1600" b="1" dirty="0" smtClean="0"/>
              <a:t>Goal 2 (Cont.)</a:t>
            </a:r>
            <a:br>
              <a:rPr lang="en-US" sz="1600" b="1" dirty="0" smtClean="0"/>
            </a:br>
            <a:r>
              <a:rPr lang="en-US" sz="1600" b="1" dirty="0" smtClean="0"/>
              <a:t/>
            </a:r>
            <a:br>
              <a:rPr lang="en-US" sz="1600" b="1" dirty="0" smtClean="0"/>
            </a:br>
            <a:r>
              <a:rPr lang="en-US" sz="1600" dirty="0" smtClean="0"/>
              <a:t>F. Encourage use and processes for improvement districts, commercial user agreements and/or road maintenance agreements for private unimproved road communities within the plan area.</a:t>
            </a:r>
          </a:p>
          <a:p>
            <a:r>
              <a:rPr lang="en-US" sz="1600" dirty="0" smtClean="0"/>
              <a:t>	1. Recommend that prospective buyers of unregulated (metes and bounds) l	</a:t>
            </a:r>
            <a:r>
              <a:rPr lang="en-US" sz="1600" dirty="0" err="1" smtClean="0"/>
              <a:t>ot</a:t>
            </a:r>
            <a:r>
              <a:rPr lang="en-US" sz="1600" dirty="0" smtClean="0"/>
              <a:t> splits understand emergency access, routine maintenance, and 		improvements of the roads within these</a:t>
            </a:r>
          </a:p>
          <a:p>
            <a:r>
              <a:rPr lang="en-US" sz="1600" dirty="0" smtClean="0"/>
              <a:t>	areas remain their sole responsibility. Consistent with present and future 	state/county statutes, provide notice on the deed of sale or by realtor/seller 	disclosure.</a:t>
            </a:r>
          </a:p>
          <a:p>
            <a:r>
              <a:rPr lang="en-US" sz="1600" dirty="0" smtClean="0"/>
              <a:t>	2. Promote creation of neighborhood road improvement associations and 	districts (where warranted), and educate residents on conversions strategies 	of private roads to County standards for dedication to Yavapai County for 	future maintenance. (e.g., paving, road width, emergency access capability).</a:t>
            </a:r>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431983"/>
          </a:xfrm>
          <a:prstGeom prst="rect">
            <a:avLst/>
          </a:prstGeom>
          <a:noFill/>
        </p:spPr>
        <p:txBody>
          <a:bodyPr wrap="square" rtlCol="0">
            <a:spAutoFit/>
          </a:bodyPr>
          <a:lstStyle/>
          <a:p>
            <a:r>
              <a:rPr lang="en-US" sz="1600" b="1" dirty="0" smtClean="0"/>
              <a:t>Goal 2 (Cont.)</a:t>
            </a:r>
            <a:br>
              <a:rPr lang="en-US" sz="1600" b="1" dirty="0" smtClean="0"/>
            </a:br>
            <a:r>
              <a:rPr lang="en-US" sz="1600" dirty="0" smtClean="0"/>
              <a:t>3. Provide incentives for large landowners/developers to build roads to County standards when initially developing metes and bounds lot splits.</a:t>
            </a:r>
          </a:p>
          <a:p>
            <a:r>
              <a:rPr lang="en-US" sz="1600" dirty="0" smtClean="0"/>
              <a:t>a. Encourage assessed pro rata construction costs to all subsequent property owners. Assess costs to surrounding developers as well when they attempt to “piggyback” their developments onto these paved roads. This would eliminate the original developer from inequitably bearing the total expense of the road construction.</a:t>
            </a:r>
          </a:p>
          <a:p>
            <a:r>
              <a:rPr lang="en-US" sz="1600" dirty="0" smtClean="0"/>
              <a:t> Source: YCGP: “Implementation Strategy: Consider adopting rural roadway improvement criteria--AASHTO Low Volume Roadway Standards–for small subdivisions in outlying locations and amending Resolution 1036. (TP-5).”(p.38)</a:t>
            </a:r>
          </a:p>
          <a:p>
            <a:r>
              <a:rPr lang="en-US" sz="1600" dirty="0" smtClean="0"/>
              <a:t>4. Advocate for technical expertise and assistance from County resources to communities. </a:t>
            </a:r>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6155531"/>
          </a:xfrm>
          <a:prstGeom prst="rect">
            <a:avLst/>
          </a:prstGeom>
          <a:noFill/>
        </p:spPr>
        <p:txBody>
          <a:bodyPr wrap="square" rtlCol="0">
            <a:spAutoFit/>
          </a:bodyPr>
          <a:lstStyle/>
          <a:p>
            <a:r>
              <a:rPr lang="en-US" sz="1600" b="1" dirty="0" smtClean="0"/>
              <a:t>Goal 3:</a:t>
            </a:r>
            <a:r>
              <a:rPr lang="en-US" sz="1600" dirty="0" smtClean="0"/>
              <a:t>  </a:t>
            </a:r>
            <a:r>
              <a:rPr lang="en-US" sz="1600" b="1" dirty="0" smtClean="0"/>
              <a:t>Support public transportation systems.</a:t>
            </a:r>
            <a:br>
              <a:rPr lang="en-US" sz="1600" b="1" dirty="0" smtClean="0"/>
            </a:br>
            <a:endParaRPr lang="en-US" sz="1600" dirty="0" smtClean="0"/>
          </a:p>
          <a:p>
            <a:r>
              <a:rPr lang="en-US" sz="1600" dirty="0" smtClean="0"/>
              <a:t>A. Promote alternative modes of transportation and increase public transit opportunities to reduce dependence on automobiles and to decrease traffic and air pollution.</a:t>
            </a:r>
          </a:p>
          <a:p>
            <a:r>
              <a:rPr lang="en-US" sz="1600" dirty="0" smtClean="0"/>
              <a:t> </a:t>
            </a:r>
          </a:p>
          <a:p>
            <a:r>
              <a:rPr lang="en-US" sz="1600" dirty="0" smtClean="0"/>
              <a:t>B. Encourage public transit opportunities, especially for youth, disabled and elderly.</a:t>
            </a:r>
          </a:p>
          <a:p>
            <a:r>
              <a:rPr lang="en-US" sz="1600" dirty="0" smtClean="0"/>
              <a:t> </a:t>
            </a:r>
          </a:p>
          <a:p>
            <a:r>
              <a:rPr lang="en-US" sz="1600" b="1" dirty="0" smtClean="0"/>
              <a:t> </a:t>
            </a:r>
            <a:endParaRPr lang="en-US" sz="1600" dirty="0" smtClean="0"/>
          </a:p>
          <a:p>
            <a:r>
              <a:rPr lang="en-US" sz="1600" b="1" dirty="0" smtClean="0"/>
              <a:t>Goal 4: Explore possibilities and benefits of seeking designation of scenic  historic roads and trails for corridor preservation, access control and safety.</a:t>
            </a:r>
            <a:br>
              <a:rPr lang="en-US" sz="1600" b="1" dirty="0" smtClean="0"/>
            </a:br>
            <a:endParaRPr lang="en-US" sz="1600" dirty="0" smtClean="0"/>
          </a:p>
          <a:p>
            <a:r>
              <a:rPr lang="en-US" sz="1600" dirty="0" smtClean="0"/>
              <a:t>A. Scenic: Beaver Creek Road from I-17 to Montezuma Well at FS119– approx 4 miles; and FS119 from Montezuma Well to FS618 – approx 3 miles.</a:t>
            </a:r>
          </a:p>
          <a:p>
            <a:r>
              <a:rPr lang="en-US" sz="1600" dirty="0" smtClean="0"/>
              <a:t> </a:t>
            </a:r>
          </a:p>
          <a:p>
            <a:r>
              <a:rPr lang="en-US" sz="1600" dirty="0" smtClean="0"/>
              <a:t>B. Historic: Star Mail Trail - Brockett Road crossing Beaver Creek near the Old Maxwell Ditch and Culpepper Road crossing Beaver Creek at the southern most end of Reay Road. From there it follows Stagecoach Lane to the Montezuma Castle Road and into Camp Verde.</a:t>
            </a:r>
            <a:br>
              <a:rPr lang="en-US" sz="1600" dirty="0" smtClean="0"/>
            </a:br>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Brief History </a:t>
            </a:r>
            <a:endParaRPr lang="en-US" dirty="0"/>
          </a:p>
        </p:txBody>
      </p:sp>
      <p:sp>
        <p:nvSpPr>
          <p:cNvPr id="3" name="TextBox 2"/>
          <p:cNvSpPr txBox="1"/>
          <p:nvPr/>
        </p:nvSpPr>
        <p:spPr>
          <a:xfrm>
            <a:off x="990600" y="1676400"/>
            <a:ext cx="6705600" cy="5262979"/>
          </a:xfrm>
          <a:prstGeom prst="rect">
            <a:avLst/>
          </a:prstGeom>
          <a:noFill/>
        </p:spPr>
        <p:txBody>
          <a:bodyPr wrap="square" rtlCol="0">
            <a:spAutoFit/>
          </a:bodyPr>
          <a:lstStyle/>
          <a:p>
            <a:r>
              <a:rPr lang="en-US" sz="2400" b="1" dirty="0" smtClean="0"/>
              <a:t>Mail totals for zip code 86335</a:t>
            </a:r>
            <a:br>
              <a:rPr lang="en-US" sz="2400" b="1" dirty="0" smtClean="0"/>
            </a:br>
            <a:r>
              <a:rPr lang="en-US" sz="2400" dirty="0" smtClean="0"/>
              <a:t>PO Boxes: 1023</a:t>
            </a:r>
            <a:br>
              <a:rPr lang="en-US" sz="2400" dirty="0" smtClean="0"/>
            </a:br>
            <a:r>
              <a:rPr lang="en-US" sz="2400" dirty="0" smtClean="0"/>
              <a:t>HCR 64:      471</a:t>
            </a:r>
            <a:br>
              <a:rPr lang="en-US" sz="2400" dirty="0" smtClean="0"/>
            </a:br>
            <a:r>
              <a:rPr lang="en-US" sz="2400" dirty="0" smtClean="0"/>
              <a:t>HCR 49:      </a:t>
            </a:r>
            <a:r>
              <a:rPr lang="en-US" sz="2400" u="sng" dirty="0" smtClean="0"/>
              <a:t>391</a:t>
            </a:r>
            <a:r>
              <a:rPr lang="en-US" sz="2400" dirty="0" smtClean="0"/>
              <a:t/>
            </a:r>
            <a:br>
              <a:rPr lang="en-US" sz="2400" dirty="0" smtClean="0"/>
            </a:br>
            <a:r>
              <a:rPr lang="en-US" sz="2400" dirty="0" smtClean="0"/>
              <a:t>TOTAL</a:t>
            </a:r>
            <a:r>
              <a:rPr lang="en-US" sz="2400" smtClean="0"/>
              <a:t>:      1813</a:t>
            </a:r>
            <a:endParaRPr lang="en-US" sz="2400" dirty="0" smtClean="0"/>
          </a:p>
          <a:p>
            <a:endParaRPr lang="en-US" sz="2400" dirty="0" smtClean="0"/>
          </a:p>
          <a:p>
            <a:r>
              <a:rPr lang="en-US" sz="2400" b="1" dirty="0" smtClean="0"/>
              <a:t>Mail totals for zip code 86342</a:t>
            </a:r>
          </a:p>
          <a:p>
            <a:r>
              <a:rPr lang="en-US" sz="2400" dirty="0" smtClean="0"/>
              <a:t>PO Boxes:             479</a:t>
            </a:r>
          </a:p>
          <a:p>
            <a:r>
              <a:rPr lang="en-US" sz="2400" dirty="0" smtClean="0"/>
              <a:t>TOTAL both zips: 2292</a:t>
            </a:r>
          </a:p>
          <a:p>
            <a:r>
              <a:rPr lang="en-US" sz="2400" dirty="0" smtClean="0"/>
              <a:t>Non-BC:               1772</a:t>
            </a:r>
          </a:p>
          <a:p>
            <a:endParaRPr lang="en-US" sz="2400" dirty="0" smtClean="0"/>
          </a:p>
          <a:p>
            <a:r>
              <a:rPr lang="en-US" sz="2400" dirty="0" smtClean="0"/>
              <a:t>Complete total: 4064</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6155531"/>
          </a:xfrm>
          <a:prstGeom prst="rect">
            <a:avLst/>
          </a:prstGeom>
          <a:noFill/>
        </p:spPr>
        <p:txBody>
          <a:bodyPr wrap="square" rtlCol="0">
            <a:spAutoFit/>
          </a:bodyPr>
          <a:lstStyle/>
          <a:p>
            <a:r>
              <a:rPr lang="en-US" sz="1600" b="1" dirty="0" smtClean="0"/>
              <a:t>Goal 5: Develop a non-motorized community trail system for pedestrians, equestrians and bicyclists.</a:t>
            </a:r>
            <a:br>
              <a:rPr lang="en-US" sz="1600" b="1" dirty="0" smtClean="0"/>
            </a:br>
            <a:endParaRPr lang="en-US" sz="1600" dirty="0" smtClean="0"/>
          </a:p>
          <a:p>
            <a:r>
              <a:rPr lang="en-US" sz="1600" dirty="0" smtClean="0"/>
              <a:t>A. Promote a walk-able and bicycle-friendly community.</a:t>
            </a:r>
          </a:p>
          <a:p>
            <a:r>
              <a:rPr lang="en-US" sz="1600" dirty="0" smtClean="0"/>
              <a:t> </a:t>
            </a:r>
          </a:p>
          <a:p>
            <a:r>
              <a:rPr lang="en-US" sz="1600" dirty="0" smtClean="0"/>
              <a:t>B. Advocate the needs of cyclists, equestrians, and pedestrians as part of future road improvement projects.</a:t>
            </a:r>
          </a:p>
          <a:p>
            <a:r>
              <a:rPr lang="en-US" sz="1600" dirty="0" smtClean="0"/>
              <a:t> </a:t>
            </a:r>
          </a:p>
          <a:p>
            <a:r>
              <a:rPr lang="en-US" sz="1600" dirty="0" smtClean="0"/>
              <a:t>C. Recommend and participate in the design and development of an intra community trail system connecting:</a:t>
            </a:r>
          </a:p>
          <a:p>
            <a:r>
              <a:rPr lang="en-US" sz="1600" dirty="0" smtClean="0"/>
              <a:t>Montezuma Haven to Montezuma Estates;</a:t>
            </a:r>
          </a:p>
          <a:p>
            <a:r>
              <a:rPr lang="en-US" sz="1600" dirty="0" smtClean="0"/>
              <a:t>Montezuma Estates to Wickiup Mesa;</a:t>
            </a:r>
          </a:p>
          <a:p>
            <a:r>
              <a:rPr lang="en-US" sz="1600" dirty="0" smtClean="0"/>
              <a:t>Wickiup Mesa to Montezuma Ave.</a:t>
            </a:r>
          </a:p>
          <a:p>
            <a:r>
              <a:rPr lang="en-US" sz="1600" dirty="0" smtClean="0"/>
              <a:t>Bice Road to Coconino Forest;</a:t>
            </a:r>
          </a:p>
          <a:p>
            <a:r>
              <a:rPr lang="en-US" sz="1600" dirty="0" smtClean="0"/>
              <a:t>Bice Road to Beaver Creek Road (alternative to the tunnel);</a:t>
            </a:r>
          </a:p>
          <a:p>
            <a:r>
              <a:rPr lang="en-US" sz="1600" dirty="0" smtClean="0"/>
              <a:t>Lake Montezuma Agricultural Acres to Brocket Ranch Road;</a:t>
            </a:r>
          </a:p>
          <a:p>
            <a:r>
              <a:rPr lang="en-US" sz="1600" dirty="0" smtClean="0"/>
              <a:t>Rollins Park to Sycamore Park;</a:t>
            </a:r>
          </a:p>
          <a:p>
            <a:r>
              <a:rPr lang="en-US" sz="1600" dirty="0" smtClean="0"/>
              <a:t>Montezuma Avenue to Beaver Creek Rd;</a:t>
            </a:r>
          </a:p>
          <a:p>
            <a:r>
              <a:rPr lang="en-US" sz="1600" dirty="0" smtClean="0"/>
              <a:t>McGuireville to FS119 via Beaver Creek Rd (or nearby);</a:t>
            </a:r>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6647974"/>
          </a:xfrm>
          <a:prstGeom prst="rect">
            <a:avLst/>
          </a:prstGeom>
          <a:noFill/>
        </p:spPr>
        <p:txBody>
          <a:bodyPr wrap="square" rtlCol="0">
            <a:spAutoFit/>
          </a:bodyPr>
          <a:lstStyle/>
          <a:p>
            <a:r>
              <a:rPr lang="en-US" sz="1600" b="1" dirty="0" smtClean="0"/>
              <a:t>Goal 5 (Cont)</a:t>
            </a:r>
            <a:br>
              <a:rPr lang="en-US" sz="1600" b="1" dirty="0" smtClean="0"/>
            </a:br>
            <a:endParaRPr lang="en-US" sz="1600" dirty="0" smtClean="0"/>
          </a:p>
          <a:p>
            <a:r>
              <a:rPr lang="en-US" sz="1600" dirty="0" smtClean="0"/>
              <a:t>D. Advocate connecting local trails with adjoining community systems.</a:t>
            </a:r>
          </a:p>
          <a:p>
            <a:r>
              <a:rPr lang="en-US" sz="1600" dirty="0" smtClean="0"/>
              <a:t>	1. Promote the establishment of Creek crossings connecting subdivisions to 	Coconino National Forest trailheads and access points.</a:t>
            </a:r>
          </a:p>
          <a:p>
            <a:r>
              <a:rPr lang="en-US" sz="1600" dirty="0" smtClean="0"/>
              <a:t>	2. Coordinate planning and signage for inter-community trail sections with 	Camp Verde and Cornville.</a:t>
            </a:r>
          </a:p>
          <a:p>
            <a:r>
              <a:rPr lang="en-US" sz="1600" dirty="0" smtClean="0"/>
              <a:t> </a:t>
            </a:r>
          </a:p>
          <a:p>
            <a:r>
              <a:rPr lang="en-US" sz="1600" dirty="0" smtClean="0"/>
              <a:t>E. Promote the establishment of hub trailheads within the planning area accessing trails and public lands with the inclusion of parking areas, directional signage, interpretive and resource protection information.</a:t>
            </a:r>
          </a:p>
          <a:p>
            <a:r>
              <a:rPr lang="en-US" sz="1600" dirty="0" smtClean="0"/>
              <a:t>	1. Designate trail systems with signage;</a:t>
            </a:r>
          </a:p>
          <a:p>
            <a:r>
              <a:rPr lang="en-US" sz="1600" dirty="0" smtClean="0"/>
              <a:t>	2. Identify paths of main historic trails, Chaves Wagon Trail, Russell Wash 	Trail and the Old Stage Coach roads. </a:t>
            </a:r>
          </a:p>
          <a:p>
            <a:r>
              <a:rPr lang="en-US" sz="1600" dirty="0" smtClean="0"/>
              <a:t>	3. Encourage easement agreements for multiuse non-motorized trails to 	connect residential subdivisions and potential corridor areas to Coconino 	Forest trail access.  </a:t>
            </a:r>
          </a:p>
          <a:p>
            <a:r>
              <a:rPr lang="en-US" sz="1600" dirty="0" smtClean="0"/>
              <a:t>	4. Create educational materials and guides for community trails.</a:t>
            </a:r>
          </a:p>
          <a:p>
            <a:r>
              <a:rPr lang="en-US" sz="1600" dirty="0" smtClean="0"/>
              <a:t>	5. Urge developers to provide for existing trails and/or access to trails.</a:t>
            </a:r>
          </a:p>
          <a:p>
            <a:r>
              <a:rPr lang="en-US" sz="1600" dirty="0" smtClean="0"/>
              <a:t> </a:t>
            </a:r>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431983"/>
          </a:xfrm>
          <a:prstGeom prst="rect">
            <a:avLst/>
          </a:prstGeom>
          <a:noFill/>
        </p:spPr>
        <p:txBody>
          <a:bodyPr wrap="square" rtlCol="0">
            <a:spAutoFit/>
          </a:bodyPr>
          <a:lstStyle/>
          <a:p>
            <a:r>
              <a:rPr lang="en-US" sz="1600" b="1" dirty="0" smtClean="0"/>
              <a:t>Goal 5 (Cont)</a:t>
            </a:r>
            <a:br>
              <a:rPr lang="en-US" sz="1600" b="1" dirty="0" smtClean="0"/>
            </a:br>
            <a:endParaRPr lang="en-US" sz="1600" dirty="0" smtClean="0"/>
          </a:p>
          <a:p>
            <a:r>
              <a:rPr lang="en-US" sz="1600" dirty="0" smtClean="0"/>
              <a:t>F. Identify volunteers, private and public grants, donations and other sources for trail development.</a:t>
            </a:r>
          </a:p>
          <a:p>
            <a:r>
              <a:rPr lang="en-US" sz="1600" dirty="0" smtClean="0"/>
              <a:t>	1. Actively recruit volunteers from within the community to serve on trail 	committees and work groups. </a:t>
            </a:r>
          </a:p>
          <a:p>
            <a:r>
              <a:rPr lang="en-US" sz="1600" dirty="0" smtClean="0"/>
              <a:t>	2. Identify and solicit private land sources for trail development.</a:t>
            </a:r>
          </a:p>
          <a:p>
            <a:r>
              <a:rPr lang="en-US" sz="1600" dirty="0" smtClean="0"/>
              <a:t>	3. Participate and coordinate with Yavapai County Trails Committee, Dead 	Horse Ranch Trail Coalition, and other groups.</a:t>
            </a:r>
          </a:p>
          <a:p>
            <a:r>
              <a:rPr lang="en-US" sz="1600" dirty="0" smtClean="0"/>
              <a:t>	4. Encourage users, volunteers and local organizations to assist in </a:t>
            </a:r>
            <a:r>
              <a:rPr lang="en-US" sz="1600" smtClean="0"/>
              <a:t>trail 	maintenance</a:t>
            </a:r>
            <a:r>
              <a:rPr lang="en-US" sz="1600" dirty="0" smtClean="0"/>
              <a:t>.</a:t>
            </a:r>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Transportation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555093"/>
          </a:xfrm>
          <a:prstGeom prst="rect">
            <a:avLst/>
          </a:prstGeom>
          <a:noFill/>
        </p:spPr>
        <p:txBody>
          <a:bodyPr wrap="square" rtlCol="0">
            <a:spAutoFit/>
          </a:bodyPr>
          <a:lstStyle/>
          <a:p>
            <a:r>
              <a:rPr lang="en-US" sz="1600" b="1" dirty="0" smtClean="0"/>
              <a:t>Goal 6: Identify motorized trail areas and encourage responsible use of OHV vehicles.</a:t>
            </a:r>
            <a:br>
              <a:rPr lang="en-US" sz="1600" b="1" dirty="0" smtClean="0"/>
            </a:br>
            <a:endParaRPr lang="en-US" sz="1600" dirty="0" smtClean="0"/>
          </a:p>
          <a:p>
            <a:r>
              <a:rPr lang="en-US" sz="1600" dirty="0" smtClean="0"/>
              <a:t>A. Identify trails suitable for motorized use, working with Forest Service, State Land Department and local OHV enthusiasts.</a:t>
            </a:r>
          </a:p>
          <a:p>
            <a:r>
              <a:rPr lang="en-US" sz="1600" dirty="0" smtClean="0"/>
              <a:t> </a:t>
            </a:r>
          </a:p>
          <a:p>
            <a:r>
              <a:rPr lang="en-US" sz="1600" dirty="0" smtClean="0"/>
              <a:t>B. Inform the public about available trails, rules and etiquette</a:t>
            </a:r>
          </a:p>
          <a:p>
            <a:r>
              <a:rPr lang="en-US" sz="1600" dirty="0" smtClean="0"/>
              <a:t> </a:t>
            </a:r>
          </a:p>
          <a:p>
            <a:r>
              <a:rPr lang="en-US" sz="1600" dirty="0" smtClean="0"/>
              <a:t>C. Promote trails for quiet, slow motorized vehicles such as electric golf carts and bicycles.</a:t>
            </a:r>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Water Resources Issues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6155531"/>
          </a:xfrm>
          <a:prstGeom prst="rect">
            <a:avLst/>
          </a:prstGeom>
          <a:noFill/>
        </p:spPr>
        <p:txBody>
          <a:bodyPr wrap="square" rtlCol="0">
            <a:spAutoFit/>
          </a:bodyPr>
          <a:lstStyle/>
          <a:p>
            <a:pPr lvl="0"/>
            <a:r>
              <a:rPr lang="en-US" sz="1600" b="1" dirty="0" smtClean="0"/>
              <a:t>Obtaining data regarding water availability and use.</a:t>
            </a:r>
            <a:br>
              <a:rPr lang="en-US" sz="1600" b="1" dirty="0" smtClean="0"/>
            </a:br>
            <a:endParaRPr lang="en-US" sz="1600" b="1" dirty="0" smtClean="0"/>
          </a:p>
          <a:p>
            <a:pPr lvl="0"/>
            <a:r>
              <a:rPr lang="en-US" sz="1600" b="1" dirty="0" smtClean="0"/>
              <a:t>Developing a water budget and plan for growth.</a:t>
            </a:r>
            <a:br>
              <a:rPr lang="en-US" sz="1600" b="1" dirty="0" smtClean="0"/>
            </a:br>
            <a:endParaRPr lang="en-US" sz="1600" b="1" dirty="0" smtClean="0"/>
          </a:p>
          <a:p>
            <a:pPr lvl="0"/>
            <a:r>
              <a:rPr lang="en-US" sz="1600" b="1" dirty="0" smtClean="0"/>
              <a:t>Identifying sources of potential water contamination.</a:t>
            </a:r>
            <a:br>
              <a:rPr lang="en-US" sz="1600" b="1" dirty="0" smtClean="0"/>
            </a:br>
            <a:endParaRPr lang="en-US" sz="1600" b="1" dirty="0" smtClean="0"/>
          </a:p>
          <a:p>
            <a:pPr lvl="0"/>
            <a:r>
              <a:rPr lang="en-US" sz="1600" b="1" dirty="0" smtClean="0"/>
              <a:t>Protecting groundwater from septic systems and other leaching sources.</a:t>
            </a:r>
            <a:br>
              <a:rPr lang="en-US" sz="1600" b="1" dirty="0" smtClean="0"/>
            </a:br>
            <a:endParaRPr lang="en-US" sz="1600" b="1" dirty="0" smtClean="0"/>
          </a:p>
          <a:p>
            <a:pPr lvl="0"/>
            <a:r>
              <a:rPr lang="en-US" sz="1600" b="1" dirty="0" smtClean="0"/>
              <a:t>Protecting surface water quality in Wet Beaver Creek, Dry Beaver Creek and Beaver Creek.</a:t>
            </a:r>
            <a:br>
              <a:rPr lang="en-US" sz="1600" b="1" dirty="0" smtClean="0"/>
            </a:br>
            <a:endParaRPr lang="en-US" sz="1600" b="1" dirty="0" smtClean="0"/>
          </a:p>
          <a:p>
            <a:pPr lvl="0"/>
            <a:r>
              <a:rPr lang="en-US" sz="1600" b="1" dirty="0" smtClean="0"/>
              <a:t>Use of reclaimed water, both wastewater effluent and gray</a:t>
            </a:r>
            <a:r>
              <a:rPr lang="en-US" sz="1600" b="1" strike="sngStrike" dirty="0" smtClean="0"/>
              <a:t> </a:t>
            </a:r>
            <a:r>
              <a:rPr lang="en-US" sz="1600" b="1" dirty="0" smtClean="0"/>
              <a:t>water.</a:t>
            </a:r>
            <a:br>
              <a:rPr lang="en-US" sz="1600" b="1" dirty="0" smtClean="0"/>
            </a:br>
            <a:endParaRPr lang="en-US" sz="1600" b="1" dirty="0" smtClean="0"/>
          </a:p>
          <a:p>
            <a:pPr lvl="0"/>
            <a:r>
              <a:rPr lang="en-US" sz="1600" b="1" dirty="0" smtClean="0"/>
              <a:t>Meeting current Federal groundwater standards, especially arsenic, lead, and selenium.</a:t>
            </a:r>
            <a:br>
              <a:rPr lang="en-US" sz="1600" b="1" dirty="0" smtClean="0"/>
            </a:br>
            <a:endParaRPr lang="en-US" sz="1600" b="1" dirty="0" smtClean="0"/>
          </a:p>
          <a:p>
            <a:pPr lvl="0"/>
            <a:r>
              <a:rPr lang="en-US" sz="1600" b="1" dirty="0" smtClean="0"/>
              <a:t>Protecting riparian areas.</a:t>
            </a:r>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Water Resources Issues (Cont.)</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3200876"/>
          </a:xfrm>
          <a:prstGeom prst="rect">
            <a:avLst/>
          </a:prstGeom>
          <a:noFill/>
        </p:spPr>
        <p:txBody>
          <a:bodyPr wrap="square" rtlCol="0">
            <a:spAutoFit/>
          </a:bodyPr>
          <a:lstStyle/>
          <a:p>
            <a:pPr lvl="0"/>
            <a:r>
              <a:rPr lang="en-US" sz="1600" b="1" dirty="0" smtClean="0"/>
              <a:t>Managing growth in floodplains</a:t>
            </a:r>
            <a:br>
              <a:rPr lang="en-US" sz="1600" b="1" dirty="0" smtClean="0"/>
            </a:br>
            <a:endParaRPr lang="en-US" sz="1600" b="1" dirty="0" smtClean="0"/>
          </a:p>
          <a:p>
            <a:pPr lvl="0"/>
            <a:r>
              <a:rPr lang="en-US" sz="1600" b="1" dirty="0" smtClean="0"/>
              <a:t>Water conservation</a:t>
            </a:r>
            <a:br>
              <a:rPr lang="en-US" sz="1600" b="1" dirty="0" smtClean="0"/>
            </a:br>
            <a:endParaRPr lang="en-US" sz="1600" b="1" dirty="0" smtClean="0"/>
          </a:p>
          <a:p>
            <a:pPr lvl="0"/>
            <a:r>
              <a:rPr lang="en-US" sz="1600" b="1" dirty="0" smtClean="0"/>
              <a:t>Awareness of surface water rights requirements.</a:t>
            </a:r>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Water Resources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6647974"/>
          </a:xfrm>
          <a:prstGeom prst="rect">
            <a:avLst/>
          </a:prstGeom>
          <a:noFill/>
        </p:spPr>
        <p:txBody>
          <a:bodyPr wrap="square" rtlCol="0">
            <a:spAutoFit/>
          </a:bodyPr>
          <a:lstStyle/>
          <a:p>
            <a:r>
              <a:rPr lang="en-US" sz="1600" b="1" dirty="0" smtClean="0"/>
              <a:t>Goal 1: Steward the water supply carefully.</a:t>
            </a:r>
            <a:br>
              <a:rPr lang="en-US" sz="1600" b="1" dirty="0" smtClean="0"/>
            </a:br>
            <a:endParaRPr lang="en-US" sz="1600" dirty="0" smtClean="0"/>
          </a:p>
          <a:p>
            <a:pPr lvl="0"/>
            <a:r>
              <a:rPr lang="en-US" sz="1600" dirty="0" smtClean="0"/>
              <a:t>Establish the extent of available groundwater and coordinate growth in accord with defined water resources.</a:t>
            </a:r>
          </a:p>
          <a:p>
            <a:pPr lvl="0"/>
            <a:r>
              <a:rPr lang="en-US" sz="1600" dirty="0" smtClean="0"/>
              <a:t>Engage in long-range planning for water right acquisition and storage; encourage active recharge and water recycling programs; designate drainage and floodwater retention for recharge potential.</a:t>
            </a:r>
          </a:p>
          <a:p>
            <a:pPr lvl="0"/>
            <a:r>
              <a:rPr lang="en-US" sz="1600" dirty="0" smtClean="0"/>
              <a:t>Apply water allocation/budgeting as a growth management tool county-wide (e.g. discourage unregulated lot-splitting and encourage well monitoring)</a:t>
            </a:r>
          </a:p>
          <a:p>
            <a:pPr lvl="0"/>
            <a:r>
              <a:rPr lang="en-US" sz="1600" dirty="0" smtClean="0"/>
              <a:t>Undertake proactive water conservation programs; offer incentives for reducing water consumption by home, farms, and industries.</a:t>
            </a:r>
            <a:br>
              <a:rPr lang="en-US" sz="1600" dirty="0" smtClean="0"/>
            </a:br>
            <a:endParaRPr lang="en-US" sz="1600" dirty="0" smtClean="0"/>
          </a:p>
          <a:p>
            <a:r>
              <a:rPr lang="en-US" sz="1600" b="1" dirty="0" smtClean="0"/>
              <a:t>Goal 2: Maintain high water quality standards</a:t>
            </a:r>
            <a:br>
              <a:rPr lang="en-US" sz="1600" b="1" dirty="0" smtClean="0"/>
            </a:br>
            <a:endParaRPr lang="en-US" sz="1600" dirty="0" smtClean="0"/>
          </a:p>
          <a:p>
            <a:pPr lvl="0"/>
            <a:r>
              <a:rPr lang="en-US" sz="1600" dirty="0" smtClean="0"/>
              <a:t>Establish a baseline for water quality and monitor and publish results.</a:t>
            </a:r>
          </a:p>
          <a:p>
            <a:pPr lvl="0"/>
            <a:r>
              <a:rPr lang="en-US" sz="1600" dirty="0" smtClean="0"/>
              <a:t>Enforce against groundwater pollution; assist local water treatment and storage expansion systems; discourage proliferation of septic systems</a:t>
            </a:r>
          </a:p>
          <a:p>
            <a:pPr lvl="0"/>
            <a:r>
              <a:rPr lang="en-US" sz="1600" dirty="0" smtClean="0"/>
              <a:t>Consider wetlands alternatives for wastewater treatment; favor biological purifications systems (e.g. aerobic techniques)</a:t>
            </a:r>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Water Resources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6647974"/>
          </a:xfrm>
          <a:prstGeom prst="rect">
            <a:avLst/>
          </a:prstGeom>
          <a:noFill/>
        </p:spPr>
        <p:txBody>
          <a:bodyPr wrap="square" rtlCol="0">
            <a:spAutoFit/>
          </a:bodyPr>
          <a:lstStyle/>
          <a:p>
            <a:r>
              <a:rPr lang="en-US" sz="1600" b="1" dirty="0" smtClean="0"/>
              <a:t>Goal 3: Secure and protect natural water resources</a:t>
            </a:r>
            <a:br>
              <a:rPr lang="en-US" sz="1600" b="1" dirty="0" smtClean="0"/>
            </a:br>
            <a:endParaRPr lang="en-US" sz="1600" dirty="0" smtClean="0"/>
          </a:p>
          <a:p>
            <a:pPr lvl="0"/>
            <a:r>
              <a:rPr lang="en-US" sz="1600" dirty="0" smtClean="0"/>
              <a:t>Assure all developments (not only subdivisions) are engineered to protect natural watersheds.</a:t>
            </a:r>
          </a:p>
          <a:p>
            <a:pPr lvl="0"/>
            <a:r>
              <a:rPr lang="en-US" sz="1600" dirty="0" smtClean="0"/>
              <a:t>Monitor upland runoff, riparian, and base flows for all county waterways.</a:t>
            </a:r>
          </a:p>
          <a:p>
            <a:pPr lvl="0"/>
            <a:r>
              <a:rPr lang="en-US" sz="1600" dirty="0" smtClean="0"/>
              <a:t>Seek easements along drainage ways to prevent incursions, protect the beneficial function of floodplains, and provide recreational opportunities</a:t>
            </a:r>
          </a:p>
          <a:p>
            <a:pPr lvl="0"/>
            <a:r>
              <a:rPr lang="en-US" sz="1600" dirty="0" smtClean="0"/>
              <a:t>Maintain water flow and ecosystems, wildlife corridors and other waterways.</a:t>
            </a:r>
            <a:br>
              <a:rPr lang="en-US" sz="1600" dirty="0" smtClean="0"/>
            </a:br>
            <a:endParaRPr lang="en-US" sz="1600" dirty="0" smtClean="0"/>
          </a:p>
          <a:p>
            <a:r>
              <a:rPr lang="en-US" sz="1600" b="1" dirty="0" smtClean="0"/>
              <a:t>Goal 4: Work with Yavapai County to prepare an accurate water budget and manage water.</a:t>
            </a:r>
            <a:endParaRPr lang="en-US" sz="1600" dirty="0" smtClean="0"/>
          </a:p>
          <a:p>
            <a:pPr lvl="0"/>
            <a:r>
              <a:rPr lang="en-US" sz="1600" dirty="0" smtClean="0"/>
              <a:t>Support efforts to tie development to water availability.</a:t>
            </a:r>
          </a:p>
          <a:p>
            <a:pPr lvl="0"/>
            <a:r>
              <a:rPr lang="en-US" sz="1600" dirty="0" smtClean="0"/>
              <a:t>Participate in regional water planning.</a:t>
            </a:r>
          </a:p>
          <a:p>
            <a:pPr lvl="0"/>
            <a:r>
              <a:rPr lang="en-US" sz="1600" dirty="0" smtClean="0"/>
              <a:t>Study effects of growth on water supply</a:t>
            </a:r>
          </a:p>
          <a:p>
            <a:pPr lvl="0"/>
            <a:r>
              <a:rPr lang="en-US" sz="1600" dirty="0" smtClean="0"/>
              <a:t>Centralize wells and waste treatment systems </a:t>
            </a:r>
          </a:p>
          <a:p>
            <a:pPr lvl="0"/>
            <a:r>
              <a:rPr lang="en-US" sz="1600" dirty="0" smtClean="0"/>
              <a:t>Determine other sources of water resources information (e.g. ADWR Water Atlas) beyond USGS.</a:t>
            </a:r>
          </a:p>
          <a:p>
            <a:r>
              <a:rPr lang="en-US" sz="1600" dirty="0" smtClean="0"/>
              <a:t> This is not addressing small community treatment systems and water companies - this is talking about centralized treatment systems for regions.</a:t>
            </a:r>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Water Resources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431983"/>
          </a:xfrm>
          <a:prstGeom prst="rect">
            <a:avLst/>
          </a:prstGeom>
          <a:noFill/>
        </p:spPr>
        <p:txBody>
          <a:bodyPr wrap="square" rtlCol="0">
            <a:spAutoFit/>
          </a:bodyPr>
          <a:lstStyle/>
          <a:p>
            <a:r>
              <a:rPr lang="en-US" sz="1600" b="1" dirty="0" smtClean="0"/>
              <a:t>Goal 5: Encourage residents who are in affected groundwater/surface water rights Areas to secure their water rights.</a:t>
            </a:r>
            <a:br>
              <a:rPr lang="en-US" sz="1600" b="1" dirty="0" smtClean="0"/>
            </a:br>
            <a:endParaRPr lang="en-US" sz="1600" dirty="0" smtClean="0"/>
          </a:p>
          <a:p>
            <a:r>
              <a:rPr lang="en-US" sz="1600" b="1" dirty="0" smtClean="0"/>
              <a:t>Goal 6: Provide information and assistance for residents about:</a:t>
            </a:r>
            <a:br>
              <a:rPr lang="en-US" sz="1600" b="1" dirty="0" smtClean="0"/>
            </a:br>
            <a:endParaRPr lang="en-US" sz="1600" dirty="0" smtClean="0"/>
          </a:p>
          <a:p>
            <a:pPr lvl="0"/>
            <a:r>
              <a:rPr lang="en-US" sz="1600" dirty="0" smtClean="0"/>
              <a:t>Water availability (study results, use, quality, and rights)</a:t>
            </a:r>
          </a:p>
          <a:p>
            <a:pPr lvl="0"/>
            <a:r>
              <a:rPr lang="en-US" sz="1600" dirty="0" smtClean="0"/>
              <a:t>Water conservation measures</a:t>
            </a:r>
          </a:p>
          <a:p>
            <a:pPr lvl="0"/>
            <a:r>
              <a:rPr lang="en-US" sz="1600" dirty="0" smtClean="0"/>
              <a:t>Use of gray water systems to conserve groundwater</a:t>
            </a:r>
          </a:p>
          <a:p>
            <a:pPr lvl="0"/>
            <a:r>
              <a:rPr lang="en-US" sz="1600" dirty="0" smtClean="0"/>
              <a:t>Use of rainwater harvesting systems</a:t>
            </a:r>
          </a:p>
          <a:p>
            <a:pPr lvl="0"/>
            <a:r>
              <a:rPr lang="en-US" sz="1600" dirty="0" smtClean="0"/>
              <a:t>Proper care of wastewater disposal systems (septic systems)</a:t>
            </a:r>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Water Resources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924425"/>
          </a:xfrm>
          <a:prstGeom prst="rect">
            <a:avLst/>
          </a:prstGeom>
          <a:noFill/>
        </p:spPr>
        <p:txBody>
          <a:bodyPr wrap="square" rtlCol="0">
            <a:spAutoFit/>
          </a:bodyPr>
          <a:lstStyle/>
          <a:p>
            <a:r>
              <a:rPr lang="en-US" sz="1600" b="1" dirty="0" smtClean="0"/>
              <a:t>Goal 7: Protect Area natural resources</a:t>
            </a:r>
            <a:br>
              <a:rPr lang="en-US" sz="1600" b="1" dirty="0" smtClean="0"/>
            </a:br>
            <a:endParaRPr lang="en-US" sz="1600" dirty="0" smtClean="0"/>
          </a:p>
          <a:p>
            <a:pPr lvl="0"/>
            <a:r>
              <a:rPr lang="en-US" sz="1600" dirty="0" smtClean="0"/>
              <a:t>Manage growth in floodplains, specifically limiting development and encouraging use as open space for parks and recreational purposes; discourage construction in 100-year floodplains.</a:t>
            </a:r>
          </a:p>
          <a:p>
            <a:pPr lvl="0"/>
            <a:r>
              <a:rPr lang="en-US" sz="1600" dirty="0" smtClean="0"/>
              <a:t>Encourage private property owners in these endeavors</a:t>
            </a:r>
          </a:p>
          <a:p>
            <a:pPr lvl="0"/>
            <a:r>
              <a:rPr lang="en-US" sz="1600" dirty="0" smtClean="0"/>
              <a:t>Teach riparian values</a:t>
            </a:r>
            <a:br>
              <a:rPr lang="en-US" sz="1600" dirty="0" smtClean="0"/>
            </a:br>
            <a:endParaRPr lang="en-US" sz="1600" dirty="0" smtClean="0"/>
          </a:p>
          <a:p>
            <a:r>
              <a:rPr lang="en-US" sz="1600" b="1" dirty="0" smtClean="0"/>
              <a:t>Goal 8: Awareness and control of natural washes and flooding</a:t>
            </a:r>
            <a:br>
              <a:rPr lang="en-US" sz="1600" b="1" dirty="0" smtClean="0"/>
            </a:br>
            <a:endParaRPr lang="en-US" sz="1600" dirty="0" smtClean="0"/>
          </a:p>
          <a:p>
            <a:pPr lvl="0"/>
            <a:r>
              <a:rPr lang="en-US" sz="1600" dirty="0" smtClean="0"/>
              <a:t>Protect natural washes and natural waterways through proper planning and zoning</a:t>
            </a:r>
          </a:p>
          <a:p>
            <a:pPr lvl="0"/>
            <a:r>
              <a:rPr lang="en-US" sz="1600" dirty="0" smtClean="0"/>
              <a:t>Study past flooding and determine potential relocation to avoid further personal loss</a:t>
            </a:r>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Brief History </a:t>
            </a:r>
            <a:endParaRPr lang="en-US" dirty="0"/>
          </a:p>
        </p:txBody>
      </p:sp>
      <p:sp>
        <p:nvSpPr>
          <p:cNvPr id="3" name="TextBox 2"/>
          <p:cNvSpPr txBox="1"/>
          <p:nvPr/>
        </p:nvSpPr>
        <p:spPr>
          <a:xfrm>
            <a:off x="990600" y="1676400"/>
            <a:ext cx="6705600" cy="3785652"/>
          </a:xfrm>
          <a:prstGeom prst="rect">
            <a:avLst/>
          </a:prstGeom>
          <a:noFill/>
        </p:spPr>
        <p:txBody>
          <a:bodyPr wrap="square" rtlCol="0">
            <a:spAutoFit/>
          </a:bodyPr>
          <a:lstStyle/>
          <a:p>
            <a:r>
              <a:rPr lang="en-US" sz="2400" b="1" dirty="0" smtClean="0"/>
              <a:t>% of Beaver Creek Community returns:</a:t>
            </a:r>
          </a:p>
          <a:p>
            <a:r>
              <a:rPr lang="en-US" sz="2400" b="1" dirty="0" smtClean="0"/>
              <a:t>14.4%</a:t>
            </a:r>
          </a:p>
          <a:p>
            <a:endParaRPr lang="en-US" sz="2400" dirty="0" smtClean="0"/>
          </a:p>
          <a:p>
            <a:r>
              <a:rPr lang="en-US" sz="2400" b="1" dirty="0" smtClean="0"/>
              <a:t>% of out of area returns:</a:t>
            </a:r>
          </a:p>
          <a:p>
            <a:r>
              <a:rPr lang="en-US" sz="2400" b="1" dirty="0" smtClean="0"/>
              <a:t>3.8%</a:t>
            </a:r>
          </a:p>
          <a:p>
            <a:endParaRPr lang="en-US" sz="2400" b="1" dirty="0" smtClean="0"/>
          </a:p>
          <a:p>
            <a:r>
              <a:rPr lang="en-US" sz="2400" b="1" dirty="0" smtClean="0"/>
              <a:t>% of overall return:</a:t>
            </a:r>
          </a:p>
          <a:p>
            <a:r>
              <a:rPr lang="en-US" sz="2400" b="1" dirty="0" smtClean="0"/>
              <a:t>9.8%</a:t>
            </a: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Open Space Issues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924425"/>
          </a:xfrm>
          <a:prstGeom prst="rect">
            <a:avLst/>
          </a:prstGeom>
          <a:noFill/>
        </p:spPr>
        <p:txBody>
          <a:bodyPr wrap="square" rtlCol="0">
            <a:spAutoFit/>
          </a:bodyPr>
          <a:lstStyle/>
          <a:p>
            <a:pPr lvl="0">
              <a:lnSpc>
                <a:spcPct val="150000"/>
              </a:lnSpc>
            </a:pPr>
            <a:r>
              <a:rPr lang="en-US" sz="1600" b="1" dirty="0" smtClean="0"/>
              <a:t>Preserving open space through potential sales or land exchanges</a:t>
            </a:r>
            <a:br>
              <a:rPr lang="en-US" sz="1600" b="1" dirty="0" smtClean="0"/>
            </a:br>
            <a:r>
              <a:rPr lang="en-US" sz="1600" b="1" dirty="0" smtClean="0"/>
              <a:t>Improve creek access</a:t>
            </a:r>
            <a:br>
              <a:rPr lang="en-US" sz="1600" b="1" dirty="0" smtClean="0"/>
            </a:br>
            <a:r>
              <a:rPr lang="en-US" sz="1600" b="1" dirty="0" smtClean="0"/>
              <a:t>Prevent illegal littering and dumping</a:t>
            </a:r>
            <a:br>
              <a:rPr lang="en-US" sz="1600" b="1" dirty="0" smtClean="0"/>
            </a:br>
            <a:r>
              <a:rPr lang="en-US" sz="1600" b="1" dirty="0" smtClean="0"/>
              <a:t>Preserve area wildlife habitat</a:t>
            </a:r>
            <a:endParaRPr lang="en-US" sz="1600" dirty="0" smtClean="0"/>
          </a:p>
          <a:p>
            <a:pPr lvl="0">
              <a:lnSpc>
                <a:spcPct val="150000"/>
              </a:lnSpc>
            </a:pPr>
            <a:r>
              <a:rPr lang="en-US" sz="1600" b="1" dirty="0" smtClean="0"/>
              <a:t>Protect dark skies</a:t>
            </a:r>
            <a:endParaRPr lang="en-US" sz="1600" dirty="0" smtClean="0"/>
          </a:p>
          <a:p>
            <a:pPr>
              <a:lnSpc>
                <a:spcPct val="150000"/>
              </a:lnSpc>
            </a:pPr>
            <a:r>
              <a:rPr lang="en-US" sz="1600" b="1" dirty="0" smtClean="0"/>
              <a:t>Expand and interconnect area trails</a:t>
            </a:r>
            <a:endParaRPr lang="en-US" sz="1600" dirty="0" smtClean="0"/>
          </a:p>
          <a:p>
            <a:pPr lvl="0">
              <a:lnSpc>
                <a:spcPct val="150000"/>
              </a:lnSpc>
            </a:pPr>
            <a:r>
              <a:rPr lang="en-US" sz="1600" b="1" dirty="0" smtClean="0"/>
              <a:t>Increase number of area parks</a:t>
            </a:r>
            <a:endParaRPr lang="en-US" sz="1600" dirty="0" smtClean="0"/>
          </a:p>
          <a:p>
            <a:pPr lvl="0">
              <a:lnSpc>
                <a:spcPct val="150000"/>
              </a:lnSpc>
            </a:pPr>
            <a:r>
              <a:rPr lang="en-US" sz="1600" b="1" dirty="0" smtClean="0"/>
              <a:t>Develop outdoor programs for youth</a:t>
            </a:r>
            <a:endParaRPr lang="en-US" sz="1600" dirty="0" smtClean="0"/>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Open Space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5539978"/>
          </a:xfrm>
          <a:prstGeom prst="rect">
            <a:avLst/>
          </a:prstGeom>
          <a:noFill/>
        </p:spPr>
        <p:txBody>
          <a:bodyPr wrap="square" rtlCol="0">
            <a:spAutoFit/>
          </a:bodyPr>
          <a:lstStyle/>
          <a:p>
            <a:r>
              <a:rPr lang="en-US" sz="1600" b="1" dirty="0" smtClean="0"/>
              <a:t>Goal 1:  Enhance parks, recreational opportunities </a:t>
            </a:r>
            <a:br>
              <a:rPr lang="en-US" sz="1600" b="1" dirty="0" smtClean="0"/>
            </a:br>
            <a:endParaRPr lang="en-US" sz="1600" dirty="0" smtClean="0"/>
          </a:p>
          <a:p>
            <a:pPr lvl="0"/>
            <a:r>
              <a:rPr lang="en-US" sz="1600" dirty="0" smtClean="0"/>
              <a:t>A. Develop an open space master plan identifying geographic features, natural resources to be protected; recreational facilities; the support of open space acquisition and preservation </a:t>
            </a:r>
          </a:p>
          <a:p>
            <a:pPr lvl="1"/>
            <a:r>
              <a:rPr lang="en-US" sz="1600" dirty="0" smtClean="0"/>
              <a:t>1. Develop and maintain an inventory of open space areas, recreational resources and access points to these areas; </a:t>
            </a:r>
          </a:p>
          <a:p>
            <a:pPr lvl="1"/>
            <a:r>
              <a:rPr lang="en-US" sz="1600" dirty="0" smtClean="0"/>
              <a:t>2. Promote analysis of future needs, policies for managing &amp; protecting open space areas and resources AND implementation strategies to acquire additional open space and establish new recreational resources;</a:t>
            </a:r>
          </a:p>
          <a:p>
            <a:pPr lvl="0"/>
            <a:r>
              <a:rPr lang="en-US" sz="1600" dirty="0" smtClean="0"/>
              <a:t>B. Support policies and implementation strategies to promote a regional system of integrated open space &amp; recreational resources - these strategies must consider existing regional open space plans;</a:t>
            </a:r>
          </a:p>
          <a:p>
            <a:pPr lvl="0">
              <a:lnSpc>
                <a:spcPct val="150000"/>
              </a:lnSpc>
            </a:pPr>
            <a:endParaRPr lang="en-US" sz="1600" dirty="0" smtClean="0"/>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Open Space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5047536"/>
          </a:xfrm>
          <a:prstGeom prst="rect">
            <a:avLst/>
          </a:prstGeom>
          <a:noFill/>
        </p:spPr>
        <p:txBody>
          <a:bodyPr wrap="square" rtlCol="0">
            <a:spAutoFit/>
          </a:bodyPr>
          <a:lstStyle/>
          <a:p>
            <a:pPr lvl="0"/>
            <a:r>
              <a:rPr lang="en-US" sz="1600" b="1" dirty="0" smtClean="0"/>
              <a:t>Goal 1 (Cont.)</a:t>
            </a:r>
            <a:br>
              <a:rPr lang="en-US" sz="1600" b="1" dirty="0" smtClean="0"/>
            </a:br>
            <a:endParaRPr lang="en-US" sz="1600" b="1" dirty="0" smtClean="0"/>
          </a:p>
          <a:p>
            <a:pPr lvl="0"/>
            <a:r>
              <a:rPr lang="en-US" sz="1600" dirty="0" smtClean="0"/>
              <a:t>C. Strive to preserve desirable public lands for recreation, open space protection of wildlife habitats and buffering of residential areas</a:t>
            </a:r>
          </a:p>
          <a:p>
            <a:pPr lvl="0"/>
            <a:r>
              <a:rPr lang="en-US" sz="1600" dirty="0" smtClean="0"/>
              <a:t>D. Work with the Forest Service, state agencies and Yavapai County to identify funding and development of  public access, trails and parking infrastructure for forest service parcels</a:t>
            </a:r>
          </a:p>
          <a:p>
            <a:pPr lvl="0"/>
            <a:r>
              <a:rPr lang="en-US" sz="1600" dirty="0" smtClean="0"/>
              <a:t>E. Encourage private land owner incentives for allowing non-motorized access to historical trails </a:t>
            </a:r>
          </a:p>
          <a:p>
            <a:pPr lvl="0"/>
            <a:r>
              <a:rPr lang="en-US" sz="1600" dirty="0" smtClean="0"/>
              <a:t>F. Encourage parks at regional and local levels favoring natural recreational venues;</a:t>
            </a:r>
          </a:p>
          <a:p>
            <a:pPr lvl="0"/>
            <a:r>
              <a:rPr lang="en-US" sz="1600" dirty="0" smtClean="0"/>
              <a:t>Develop youth programs that utilize open space;</a:t>
            </a:r>
          </a:p>
          <a:p>
            <a:pPr lvl="0">
              <a:lnSpc>
                <a:spcPct val="150000"/>
              </a:lnSpc>
            </a:pPr>
            <a:endParaRPr lang="en-US" sz="1600" dirty="0" smtClean="0"/>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Open Space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5786199"/>
          </a:xfrm>
          <a:prstGeom prst="rect">
            <a:avLst/>
          </a:prstGeom>
          <a:noFill/>
        </p:spPr>
        <p:txBody>
          <a:bodyPr wrap="square" rtlCol="0">
            <a:spAutoFit/>
          </a:bodyPr>
          <a:lstStyle/>
          <a:p>
            <a:r>
              <a:rPr lang="en-US" sz="1600" b="1" dirty="0" smtClean="0"/>
              <a:t>Goal 2:  Participate in regional planning and strategies for interconnected greenways and trails</a:t>
            </a:r>
            <a:br>
              <a:rPr lang="en-US" sz="1600" b="1" dirty="0" smtClean="0"/>
            </a:br>
            <a:endParaRPr lang="en-US" sz="1600" dirty="0" smtClean="0"/>
          </a:p>
          <a:p>
            <a:pPr lvl="0"/>
            <a:r>
              <a:rPr lang="en-US" sz="1600" dirty="0" smtClean="0"/>
              <a:t>A. Sponsor public forums on open space planning and trail development;</a:t>
            </a:r>
          </a:p>
          <a:p>
            <a:pPr lvl="0"/>
            <a:r>
              <a:rPr lang="en-US" sz="1600" dirty="0" smtClean="0"/>
              <a:t>B. Promote the use of greenbelts to separate communities and preserve their identities; </a:t>
            </a:r>
          </a:p>
          <a:p>
            <a:pPr lvl="0"/>
            <a:r>
              <a:rPr lang="en-US" sz="1600" dirty="0" smtClean="0"/>
              <a:t>C. Identify existing trails for differentiated uses (e.g. non-motorized and off highway vehicles); </a:t>
            </a:r>
          </a:p>
          <a:p>
            <a:pPr lvl="0"/>
            <a:r>
              <a:rPr lang="en-US" sz="1600" dirty="0" smtClean="0"/>
              <a:t>D. Support the development of community access points to non-motorized trails;</a:t>
            </a:r>
          </a:p>
          <a:p>
            <a:pPr lvl="0"/>
            <a:r>
              <a:rPr lang="en-US" sz="1600" dirty="0" smtClean="0"/>
              <a:t>E. Support and promote the development of a Sinagua Circle providing for motorized and non-motorized public access and descriptive facilities.</a:t>
            </a:r>
          </a:p>
          <a:p>
            <a:pPr lvl="0"/>
            <a:r>
              <a:rPr lang="en-US" sz="1600" dirty="0" smtClean="0"/>
              <a:t>F. Promote connecting open spaces to form wildlife corridors; set aside prime wildlife viewing areas; </a:t>
            </a:r>
          </a:p>
          <a:p>
            <a:pPr lvl="0"/>
            <a:r>
              <a:rPr lang="en-US" sz="1600" dirty="0" smtClean="0"/>
              <a:t>Promote the protection of riparian areas, watercourses, and associated floodplains</a:t>
            </a:r>
          </a:p>
          <a:p>
            <a:r>
              <a:rPr lang="en-US" sz="1600" dirty="0" smtClean="0"/>
              <a:t> </a:t>
            </a:r>
          </a:p>
          <a:p>
            <a:pPr lvl="0">
              <a:lnSpc>
                <a:spcPct val="150000"/>
              </a:lnSpc>
            </a:pPr>
            <a:endParaRPr lang="en-US" sz="1600" dirty="0" smtClean="0"/>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Open Space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7325082"/>
          </a:xfrm>
          <a:prstGeom prst="rect">
            <a:avLst/>
          </a:prstGeom>
          <a:noFill/>
        </p:spPr>
        <p:txBody>
          <a:bodyPr wrap="square" rtlCol="0">
            <a:spAutoFit/>
          </a:bodyPr>
          <a:lstStyle/>
          <a:p>
            <a:r>
              <a:rPr lang="en-US" sz="1600" b="1" dirty="0" smtClean="0"/>
              <a:t>Goal 3:  Preserve open space character.</a:t>
            </a:r>
            <a:endParaRPr lang="en-US" sz="1600" dirty="0" smtClean="0"/>
          </a:p>
          <a:p>
            <a:pPr lvl="0"/>
            <a:r>
              <a:rPr lang="en-US" sz="1600" dirty="0" smtClean="0"/>
              <a:t>A. Monitor the protection of scenic views, mountain vistas by participating in development plan reviews and promoting sensitivity to natural areas, wildlife habitats and historical preservation; </a:t>
            </a:r>
          </a:p>
          <a:p>
            <a:pPr lvl="0"/>
            <a:r>
              <a:rPr lang="en-US" sz="1600" dirty="0" smtClean="0"/>
              <a:t>B. Promote eco-friendly development during the planning phases of new projects with private property developers; </a:t>
            </a:r>
          </a:p>
          <a:p>
            <a:pPr lvl="0"/>
            <a:r>
              <a:rPr lang="en-US" sz="1600" dirty="0" smtClean="0"/>
              <a:t>C. Encourage the retention of agricultural uses and agribusiness (e.g. ranches, farms); </a:t>
            </a:r>
          </a:p>
          <a:p>
            <a:pPr lvl="0"/>
            <a:r>
              <a:rPr lang="en-US" sz="1600" dirty="0" smtClean="0"/>
              <a:t>D. Support the Yavapai County Open Space and Sustainable Development and Cluster and Open Space options for new subdivisions; </a:t>
            </a:r>
          </a:p>
          <a:p>
            <a:pPr lvl="0"/>
            <a:r>
              <a:rPr lang="en-US" sz="1600" dirty="0" smtClean="0"/>
              <a:t>E. Work with Verde Valley Land Preservation Institute to identify parcels and funding to acquire open space parcels.</a:t>
            </a:r>
          </a:p>
          <a:p>
            <a:pPr lvl="0"/>
            <a:r>
              <a:rPr lang="en-US" sz="1600" dirty="0" smtClean="0"/>
              <a:t>F. Encourage development of conservation easements;</a:t>
            </a:r>
          </a:p>
          <a:p>
            <a:pPr lvl="0"/>
            <a:r>
              <a:rPr lang="en-US" sz="1600" dirty="0" smtClean="0"/>
              <a:t>G. Support programs to acquire open space in the planning area;</a:t>
            </a:r>
          </a:p>
          <a:p>
            <a:pPr lvl="0"/>
            <a:r>
              <a:rPr lang="en-US" sz="1600" dirty="0" smtClean="0"/>
              <a:t>H. Identify potential open space parcels for Verde Valley Open Space planning updates;</a:t>
            </a:r>
          </a:p>
          <a:p>
            <a:pPr lvl="0"/>
            <a:r>
              <a:rPr lang="en-US" sz="1600" dirty="0" smtClean="0"/>
              <a:t>I. Maintain clean air by mitigating sources of pollution; </a:t>
            </a:r>
          </a:p>
          <a:p>
            <a:pPr lvl="0"/>
            <a:r>
              <a:rPr lang="en-US" sz="1600" dirty="0" smtClean="0"/>
              <a:t>J. Protect dark skies by encouraging strict enforcement of Yavapai County dark sky regulations and provide information to residents on how to limit light pollution; </a:t>
            </a:r>
          </a:p>
          <a:p>
            <a:pPr lvl="0"/>
            <a:r>
              <a:rPr lang="en-US" sz="1600" dirty="0" smtClean="0"/>
              <a:t>K. Protect creeks and waterways by encouraging enforcement of Yavapai County land use regulations. 	</a:t>
            </a:r>
          </a:p>
          <a:p>
            <a:endParaRPr lang="en-US" sz="1600" dirty="0" smtClean="0"/>
          </a:p>
          <a:p>
            <a:pPr lvl="0">
              <a:lnSpc>
                <a:spcPct val="150000"/>
              </a:lnSpc>
            </a:pPr>
            <a:endParaRPr lang="en-US" sz="1600" dirty="0" smtClean="0"/>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Box 2"/>
          <p:cNvSpPr txBox="1"/>
          <p:nvPr/>
        </p:nvSpPr>
        <p:spPr>
          <a:xfrm>
            <a:off x="609600" y="1447800"/>
            <a:ext cx="8001000" cy="523220"/>
          </a:xfrm>
          <a:prstGeom prst="rect">
            <a:avLst/>
          </a:prstGeom>
          <a:noFill/>
        </p:spPr>
        <p:txBody>
          <a:bodyPr wrap="square" rtlCol="0">
            <a:spAutoFit/>
          </a:bodyPr>
          <a:lstStyle/>
          <a:p>
            <a:r>
              <a:rPr lang="en-US" sz="2800" b="1" dirty="0" smtClean="0"/>
              <a:t>Open Space Goals</a:t>
            </a:r>
            <a:endParaRPr lang="en-US" sz="2800" b="1" dirty="0"/>
          </a:p>
        </p:txBody>
      </p:sp>
      <p:sp>
        <p:nvSpPr>
          <p:cNvPr id="4" name="TextBox 3"/>
          <p:cNvSpPr txBox="1"/>
          <p:nvPr/>
        </p:nvSpPr>
        <p:spPr>
          <a:xfrm>
            <a:off x="838200" y="2133600"/>
            <a:ext cx="7620000" cy="369332"/>
          </a:xfrm>
          <a:prstGeom prst="rect">
            <a:avLst/>
          </a:prstGeom>
          <a:noFill/>
        </p:spPr>
        <p:txBody>
          <a:bodyPr wrap="square" rtlCol="0">
            <a:spAutoFit/>
          </a:bodyPr>
          <a:lstStyle/>
          <a:p>
            <a:endParaRPr lang="en-US" dirty="0"/>
          </a:p>
        </p:txBody>
      </p:sp>
      <p:sp>
        <p:nvSpPr>
          <p:cNvPr id="5" name="TextBox 4"/>
          <p:cNvSpPr txBox="1"/>
          <p:nvPr/>
        </p:nvSpPr>
        <p:spPr>
          <a:xfrm>
            <a:off x="838200" y="2057400"/>
            <a:ext cx="8077200" cy="4308872"/>
          </a:xfrm>
          <a:prstGeom prst="rect">
            <a:avLst/>
          </a:prstGeom>
          <a:noFill/>
        </p:spPr>
        <p:txBody>
          <a:bodyPr wrap="square" rtlCol="0">
            <a:spAutoFit/>
          </a:bodyPr>
          <a:lstStyle/>
          <a:p>
            <a:r>
              <a:rPr lang="en-US" sz="1600" b="1" dirty="0" smtClean="0"/>
              <a:t>Goal 4:  Reduce illegal littering and dumping.</a:t>
            </a:r>
            <a:br>
              <a:rPr lang="en-US" sz="1600" b="1" dirty="0" smtClean="0"/>
            </a:br>
            <a:endParaRPr lang="en-US" sz="1600" dirty="0" smtClean="0"/>
          </a:p>
          <a:p>
            <a:pPr lvl="0"/>
            <a:r>
              <a:rPr lang="en-US" sz="1600" dirty="0" smtClean="0"/>
              <a:t>A. Support and sponsor public education programs; </a:t>
            </a:r>
          </a:p>
          <a:p>
            <a:pPr lvl="0"/>
            <a:r>
              <a:rPr lang="en-US" sz="1600" dirty="0" smtClean="0"/>
              <a:t>B. Continue to encourage community clean up programs; </a:t>
            </a:r>
          </a:p>
          <a:p>
            <a:pPr lvl="0"/>
            <a:r>
              <a:rPr lang="en-US" sz="1600" dirty="0" smtClean="0"/>
              <a:t>C. Establish a local transfer station;</a:t>
            </a:r>
          </a:p>
          <a:p>
            <a:pPr lvl="0"/>
            <a:r>
              <a:rPr lang="en-US" sz="1600" dirty="0" smtClean="0"/>
              <a:t>D. Support and encourage enforcement of County, State and Federal regulations related to dumping and littering.</a:t>
            </a:r>
          </a:p>
          <a:p>
            <a:endParaRPr lang="en-US" sz="1600" dirty="0" smtClean="0"/>
          </a:p>
          <a:p>
            <a:pPr lvl="0">
              <a:lnSpc>
                <a:spcPct val="150000"/>
              </a:lnSpc>
            </a:pPr>
            <a:endParaRPr lang="en-US" sz="1600" dirty="0" smtClean="0"/>
          </a:p>
          <a:p>
            <a:endParaRPr lang="en-US" sz="1600" dirty="0" smtClean="0"/>
          </a:p>
          <a:p>
            <a:endParaRPr lang="en-US" sz="1600" dirty="0" smtClean="0"/>
          </a:p>
          <a:p>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TextBox 2"/>
          <p:cNvSpPr txBox="1"/>
          <p:nvPr/>
        </p:nvSpPr>
        <p:spPr>
          <a:xfrm>
            <a:off x="533400" y="1447800"/>
            <a:ext cx="8001000" cy="461665"/>
          </a:xfrm>
          <a:prstGeom prst="rect">
            <a:avLst/>
          </a:prstGeom>
          <a:noFill/>
        </p:spPr>
        <p:txBody>
          <a:bodyPr wrap="square" rtlCol="0" anchor="ctr" anchorCtr="0">
            <a:spAutoFit/>
          </a:bodyPr>
          <a:lstStyle/>
          <a:p>
            <a:r>
              <a:rPr lang="en-US" sz="2400" b="1" dirty="0" smtClean="0"/>
              <a:t>Implementation strategies </a:t>
            </a:r>
            <a:endParaRPr lang="en-US" sz="2400" b="1" dirty="0"/>
          </a:p>
        </p:txBody>
      </p:sp>
      <p:sp>
        <p:nvSpPr>
          <p:cNvPr id="6" name="TextBox 5"/>
          <p:cNvSpPr txBox="1"/>
          <p:nvPr/>
        </p:nvSpPr>
        <p:spPr>
          <a:xfrm>
            <a:off x="533400" y="4800600"/>
            <a:ext cx="5410200" cy="461665"/>
          </a:xfrm>
          <a:prstGeom prst="rect">
            <a:avLst/>
          </a:prstGeom>
          <a:noFill/>
        </p:spPr>
        <p:txBody>
          <a:bodyPr wrap="square" rtlCol="0" anchor="ctr" anchorCtr="0">
            <a:spAutoFit/>
          </a:bodyPr>
          <a:lstStyle/>
          <a:p>
            <a:r>
              <a:rPr lang="en-US" sz="2400" b="1" dirty="0" smtClean="0"/>
              <a:t>Community distribution</a:t>
            </a:r>
            <a:endParaRPr lang="en-US" sz="2400" b="1" dirty="0"/>
          </a:p>
        </p:txBody>
      </p:sp>
      <p:sp>
        <p:nvSpPr>
          <p:cNvPr id="7" name="TextBox 6"/>
          <p:cNvSpPr txBox="1"/>
          <p:nvPr/>
        </p:nvSpPr>
        <p:spPr>
          <a:xfrm>
            <a:off x="533400" y="4038600"/>
            <a:ext cx="7924800" cy="461665"/>
          </a:xfrm>
          <a:prstGeom prst="rect">
            <a:avLst/>
          </a:prstGeom>
          <a:noFill/>
        </p:spPr>
        <p:txBody>
          <a:bodyPr wrap="square" rtlCol="0" anchor="ctr" anchorCtr="0">
            <a:spAutoFit/>
          </a:bodyPr>
          <a:lstStyle/>
          <a:p>
            <a:r>
              <a:rPr lang="en-US" sz="2400" b="1" dirty="0" smtClean="0"/>
              <a:t>Submit to County for review and editing</a:t>
            </a:r>
            <a:endParaRPr lang="en-US" sz="2400" b="1" dirty="0"/>
          </a:p>
        </p:txBody>
      </p:sp>
      <p:sp>
        <p:nvSpPr>
          <p:cNvPr id="8" name="TextBox 7"/>
          <p:cNvSpPr txBox="1"/>
          <p:nvPr/>
        </p:nvSpPr>
        <p:spPr>
          <a:xfrm>
            <a:off x="533400" y="2209800"/>
            <a:ext cx="7620000" cy="830997"/>
          </a:xfrm>
          <a:prstGeom prst="rect">
            <a:avLst/>
          </a:prstGeom>
          <a:noFill/>
        </p:spPr>
        <p:txBody>
          <a:bodyPr wrap="square" rtlCol="0" anchor="ctr" anchorCtr="0">
            <a:spAutoFit/>
          </a:bodyPr>
          <a:lstStyle/>
          <a:p>
            <a:r>
              <a:rPr lang="en-US" sz="2400" b="1" dirty="0" smtClean="0"/>
              <a:t>Completion of Acknowledgements, Tables, Maps, and Appendices</a:t>
            </a:r>
            <a:endParaRPr lang="en-US" sz="2400" b="1" dirty="0"/>
          </a:p>
        </p:txBody>
      </p:sp>
      <p:sp>
        <p:nvSpPr>
          <p:cNvPr id="11" name="TextBox 10"/>
          <p:cNvSpPr txBox="1"/>
          <p:nvPr/>
        </p:nvSpPr>
        <p:spPr>
          <a:xfrm>
            <a:off x="533400" y="3299936"/>
            <a:ext cx="7391400" cy="738664"/>
          </a:xfrm>
          <a:prstGeom prst="rect">
            <a:avLst/>
          </a:prstGeom>
          <a:noFill/>
        </p:spPr>
        <p:txBody>
          <a:bodyPr wrap="square" rtlCol="0" anchor="ctr">
            <a:spAutoFit/>
          </a:bodyPr>
          <a:lstStyle/>
          <a:p>
            <a:r>
              <a:rPr lang="en-US" sz="2400" b="1" dirty="0" smtClean="0"/>
              <a:t>BCRC Approval of </a:t>
            </a:r>
            <a:r>
              <a:rPr lang="en-US" sz="2400" b="1" i="1" dirty="0" smtClean="0"/>
              <a:t>Beaver Creek Vision 2010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TextBox 2"/>
          <p:cNvSpPr txBox="1"/>
          <p:nvPr/>
        </p:nvSpPr>
        <p:spPr>
          <a:xfrm>
            <a:off x="1219200" y="2514600"/>
            <a:ext cx="6400800" cy="461665"/>
          </a:xfrm>
          <a:prstGeom prst="rect">
            <a:avLst/>
          </a:prstGeom>
          <a:noFill/>
        </p:spPr>
        <p:txBody>
          <a:bodyPr wrap="square" rtlCol="0">
            <a:spAutoFit/>
          </a:bodyPr>
          <a:lstStyle/>
          <a:p>
            <a:r>
              <a:rPr lang="en-US" sz="2400" dirty="0" smtClean="0"/>
              <a:t>http://www.beavercreekplan.org/index.htm</a:t>
            </a:r>
            <a:endParaRPr lang="en-US" sz="2400" dirty="0"/>
          </a:p>
        </p:txBody>
      </p:sp>
      <p:sp>
        <p:nvSpPr>
          <p:cNvPr id="4" name="TextBox 3"/>
          <p:cNvSpPr txBox="1"/>
          <p:nvPr/>
        </p:nvSpPr>
        <p:spPr>
          <a:xfrm>
            <a:off x="2057400" y="4343400"/>
            <a:ext cx="4572000" cy="461665"/>
          </a:xfrm>
          <a:prstGeom prst="rect">
            <a:avLst/>
          </a:prstGeom>
          <a:noFill/>
        </p:spPr>
        <p:txBody>
          <a:bodyPr wrap="square" rtlCol="0">
            <a:spAutoFit/>
          </a:bodyPr>
          <a:lstStyle/>
          <a:p>
            <a:r>
              <a:rPr lang="en-US" sz="2400" dirty="0" smtClean="0"/>
              <a:t>http://www.beavercreekaz.org/</a:t>
            </a:r>
            <a:endParaRPr lang="en-US" sz="2400" dirty="0"/>
          </a:p>
        </p:txBody>
      </p:sp>
      <p:sp>
        <p:nvSpPr>
          <p:cNvPr id="5" name="TextBox 4"/>
          <p:cNvSpPr txBox="1"/>
          <p:nvPr/>
        </p:nvSpPr>
        <p:spPr>
          <a:xfrm>
            <a:off x="1828800" y="1905000"/>
            <a:ext cx="4800600" cy="523220"/>
          </a:xfrm>
          <a:prstGeom prst="rect">
            <a:avLst/>
          </a:prstGeom>
          <a:noFill/>
        </p:spPr>
        <p:txBody>
          <a:bodyPr wrap="square" rtlCol="0">
            <a:spAutoFit/>
          </a:bodyPr>
          <a:lstStyle/>
          <a:p>
            <a:r>
              <a:rPr lang="en-US" sz="2800" b="1" dirty="0" smtClean="0"/>
              <a:t>Beaver Creek </a:t>
            </a:r>
            <a:r>
              <a:rPr lang="en-US" sz="2800" b="1" i="1" dirty="0" smtClean="0"/>
              <a:t>Vision 2020</a:t>
            </a:r>
            <a:endParaRPr lang="en-US" sz="2800" b="1" i="1" dirty="0"/>
          </a:p>
        </p:txBody>
      </p:sp>
      <p:sp>
        <p:nvSpPr>
          <p:cNvPr id="6" name="TextBox 5"/>
          <p:cNvSpPr txBox="1"/>
          <p:nvPr/>
        </p:nvSpPr>
        <p:spPr>
          <a:xfrm>
            <a:off x="1905000" y="3810000"/>
            <a:ext cx="5334000" cy="461665"/>
          </a:xfrm>
          <a:prstGeom prst="rect">
            <a:avLst/>
          </a:prstGeom>
          <a:noFill/>
        </p:spPr>
        <p:txBody>
          <a:bodyPr wrap="square" rtlCol="0">
            <a:spAutoFit/>
          </a:bodyPr>
          <a:lstStyle/>
          <a:p>
            <a:r>
              <a:rPr lang="en-US" sz="2400" b="1" dirty="0" smtClean="0"/>
              <a:t>Beaver Creek Regional Council</a:t>
            </a:r>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Details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124200" y="1752600"/>
            <a:ext cx="2209800" cy="1618395"/>
          </a:xfrm>
          <a:prstGeom prst="rect">
            <a:avLst/>
          </a:prstGeom>
          <a:noFill/>
          <a:ln w="9525">
            <a:noFill/>
            <a:miter lim="800000"/>
            <a:headEnd/>
            <a:tailEnd/>
          </a:ln>
        </p:spPr>
      </p:pic>
      <p:sp>
        <p:nvSpPr>
          <p:cNvPr id="4" name="TextBox 3"/>
          <p:cNvSpPr txBox="1"/>
          <p:nvPr/>
        </p:nvSpPr>
        <p:spPr>
          <a:xfrm>
            <a:off x="533400" y="3505200"/>
            <a:ext cx="3048000" cy="461665"/>
          </a:xfrm>
          <a:prstGeom prst="rect">
            <a:avLst/>
          </a:prstGeom>
          <a:noFill/>
        </p:spPr>
        <p:txBody>
          <a:bodyPr wrap="square" rtlCol="0">
            <a:spAutoFit/>
          </a:bodyPr>
          <a:lstStyle/>
          <a:p>
            <a:r>
              <a:rPr lang="en-US" sz="2400" dirty="0" smtClean="0"/>
              <a:t>Sign in Post Office</a:t>
            </a:r>
            <a:endParaRPr lang="en-US" sz="2400" dirty="0"/>
          </a:p>
        </p:txBody>
      </p:sp>
      <p:sp>
        <p:nvSpPr>
          <p:cNvPr id="6" name="TextBox 5"/>
          <p:cNvSpPr txBox="1"/>
          <p:nvPr/>
        </p:nvSpPr>
        <p:spPr>
          <a:xfrm>
            <a:off x="4419600" y="3581400"/>
            <a:ext cx="3810000" cy="461665"/>
          </a:xfrm>
          <a:prstGeom prst="rect">
            <a:avLst/>
          </a:prstGeom>
          <a:noFill/>
        </p:spPr>
        <p:txBody>
          <a:bodyPr wrap="square" rtlCol="0">
            <a:spAutoFit/>
          </a:bodyPr>
          <a:lstStyle/>
          <a:p>
            <a:r>
              <a:rPr lang="en-US" sz="2400" dirty="0" smtClean="0"/>
              <a:t>Newspaper coverage</a:t>
            </a:r>
            <a:endParaRPr lang="en-US" sz="2400" dirty="0"/>
          </a:p>
        </p:txBody>
      </p:sp>
      <p:sp>
        <p:nvSpPr>
          <p:cNvPr id="7" name="TextBox 6"/>
          <p:cNvSpPr txBox="1"/>
          <p:nvPr/>
        </p:nvSpPr>
        <p:spPr>
          <a:xfrm>
            <a:off x="457200" y="4648200"/>
            <a:ext cx="3429000" cy="461665"/>
          </a:xfrm>
          <a:prstGeom prst="rect">
            <a:avLst/>
          </a:prstGeom>
          <a:noFill/>
        </p:spPr>
        <p:txBody>
          <a:bodyPr wrap="square" rtlCol="0">
            <a:spAutoFit/>
          </a:bodyPr>
          <a:lstStyle/>
          <a:p>
            <a:r>
              <a:rPr lang="en-US" sz="2400" dirty="0" smtClean="0"/>
              <a:t>Newsletter and website</a:t>
            </a:r>
            <a:endParaRPr lang="en-US" sz="2400" dirty="0"/>
          </a:p>
        </p:txBody>
      </p:sp>
      <p:sp>
        <p:nvSpPr>
          <p:cNvPr id="8" name="TextBox 7"/>
          <p:cNvSpPr txBox="1"/>
          <p:nvPr/>
        </p:nvSpPr>
        <p:spPr>
          <a:xfrm>
            <a:off x="4419600" y="4648200"/>
            <a:ext cx="3048000" cy="461665"/>
          </a:xfrm>
          <a:prstGeom prst="rect">
            <a:avLst/>
          </a:prstGeom>
          <a:noFill/>
        </p:spPr>
        <p:txBody>
          <a:bodyPr wrap="square" rtlCol="0">
            <a:spAutoFit/>
          </a:bodyPr>
          <a:lstStyle/>
          <a:p>
            <a:r>
              <a:rPr lang="en-US" sz="2400" dirty="0" smtClean="0"/>
              <a:t>Sandwich boards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Details</a:t>
            </a:r>
            <a:endParaRPr lang="en-US" dirty="0"/>
          </a:p>
        </p:txBody>
      </p:sp>
      <p:sp>
        <p:nvSpPr>
          <p:cNvPr id="3" name="TextBox 2"/>
          <p:cNvSpPr txBox="1"/>
          <p:nvPr/>
        </p:nvSpPr>
        <p:spPr>
          <a:xfrm>
            <a:off x="914400" y="2514600"/>
            <a:ext cx="7696200" cy="1600438"/>
          </a:xfrm>
          <a:prstGeom prst="rect">
            <a:avLst/>
          </a:prstGeom>
          <a:noFill/>
        </p:spPr>
        <p:txBody>
          <a:bodyPr wrap="square" rtlCol="0">
            <a:spAutoFit/>
          </a:bodyPr>
          <a:lstStyle/>
          <a:p>
            <a:r>
              <a:rPr lang="en-US" sz="2000" b="1" dirty="0" smtClean="0"/>
              <a:t>Major </a:t>
            </a:r>
            <a:r>
              <a:rPr lang="en-US" sz="2000" b="1" dirty="0"/>
              <a:t>majority (90%+):</a:t>
            </a:r>
          </a:p>
          <a:p>
            <a:r>
              <a:rPr lang="en-US" sz="2000" dirty="0"/>
              <a:t>Cultural, archaeological, and historical assets should be protected</a:t>
            </a:r>
            <a:r>
              <a:rPr lang="en-US" sz="2000" dirty="0" smtClean="0"/>
              <a:t>.      </a:t>
            </a:r>
            <a:endParaRPr lang="en-US" sz="2000" dirty="0"/>
          </a:p>
          <a:p>
            <a:r>
              <a:rPr lang="en-US" sz="2000" dirty="0"/>
              <a:t>Wildlife preservation is important to our community.       </a:t>
            </a:r>
          </a:p>
          <a:p>
            <a:r>
              <a:rPr lang="en-US" sz="2000" dirty="0"/>
              <a:t>Laws for littering/dumping should be enforced.</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Details</a:t>
            </a:r>
            <a:endParaRPr lang="en-US" dirty="0"/>
          </a:p>
        </p:txBody>
      </p:sp>
      <p:sp>
        <p:nvSpPr>
          <p:cNvPr id="4" name="TextBox 3"/>
          <p:cNvSpPr txBox="1"/>
          <p:nvPr/>
        </p:nvSpPr>
        <p:spPr>
          <a:xfrm>
            <a:off x="990600" y="1295400"/>
            <a:ext cx="7543800" cy="5078313"/>
          </a:xfrm>
          <a:prstGeom prst="rect">
            <a:avLst/>
          </a:prstGeom>
          <a:noFill/>
        </p:spPr>
        <p:txBody>
          <a:bodyPr wrap="square" rtlCol="0">
            <a:spAutoFit/>
          </a:bodyPr>
          <a:lstStyle/>
          <a:p>
            <a:r>
              <a:rPr lang="en-US" b="1" dirty="0"/>
              <a:t>Large majority     (80-89%+):</a:t>
            </a:r>
          </a:p>
          <a:p>
            <a:r>
              <a:rPr lang="en-US" dirty="0"/>
              <a:t>Rural lifestyles should be preserved.      </a:t>
            </a:r>
          </a:p>
          <a:p>
            <a:r>
              <a:rPr lang="en-US" dirty="0"/>
              <a:t>Community-wide events unite our community.   </a:t>
            </a:r>
            <a:br>
              <a:rPr lang="en-US" dirty="0"/>
            </a:br>
            <a:r>
              <a:rPr lang="en-US" dirty="0" smtClean="0"/>
              <a:t>Montezuma </a:t>
            </a:r>
            <a:r>
              <a:rPr lang="en-US" dirty="0"/>
              <a:t>Well's aquifer must be protected.   </a:t>
            </a:r>
          </a:p>
          <a:p>
            <a:r>
              <a:rPr lang="en-US" dirty="0"/>
              <a:t>Individual household water conservation is important.          </a:t>
            </a:r>
          </a:p>
          <a:p>
            <a:r>
              <a:rPr lang="en-US" dirty="0"/>
              <a:t>Preservation of Wet and Dry Beaver Creeks is</a:t>
            </a:r>
            <a:br>
              <a:rPr lang="en-US" dirty="0"/>
            </a:br>
            <a:r>
              <a:rPr lang="en-US" dirty="0"/>
              <a:t> important to the environmental health of our communities.   </a:t>
            </a:r>
          </a:p>
          <a:p>
            <a:r>
              <a:rPr lang="en-US" dirty="0"/>
              <a:t>Reusing gray water and/or rain harvesting is a good idea for our community.</a:t>
            </a:r>
          </a:p>
          <a:p>
            <a:r>
              <a:rPr lang="en-US" dirty="0"/>
              <a:t>Consider water availability in land-use decisions.</a:t>
            </a:r>
          </a:p>
          <a:p>
            <a:r>
              <a:rPr lang="en-US" dirty="0"/>
              <a:t>Preserving the historical and medical emergency aspects of the 		</a:t>
            </a:r>
            <a:br>
              <a:rPr lang="en-US" dirty="0"/>
            </a:br>
            <a:r>
              <a:rPr lang="en-US" dirty="0"/>
              <a:t>Rimrock Airport is important (#8 on map).         </a:t>
            </a:r>
          </a:p>
          <a:p>
            <a:r>
              <a:rPr lang="en-US" dirty="0"/>
              <a:t>Small privately owned shops and professional services are needed in community</a:t>
            </a:r>
          </a:p>
          <a:p>
            <a:r>
              <a:rPr lang="en-US" dirty="0"/>
              <a:t>Single-family unit homes are compatible with our community	</a:t>
            </a:r>
          </a:p>
          <a:p>
            <a:r>
              <a:rPr lang="en-US" dirty="0"/>
              <a:t>Camping, fishing, and hiking programs for youth are important.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Details</a:t>
            </a:r>
            <a:endParaRPr lang="en-US" dirty="0"/>
          </a:p>
        </p:txBody>
      </p:sp>
      <p:sp>
        <p:nvSpPr>
          <p:cNvPr id="3" name="TextBox 2"/>
          <p:cNvSpPr txBox="1"/>
          <p:nvPr/>
        </p:nvSpPr>
        <p:spPr>
          <a:xfrm>
            <a:off x="457200" y="1447800"/>
            <a:ext cx="8153400" cy="4524315"/>
          </a:xfrm>
          <a:prstGeom prst="rect">
            <a:avLst/>
          </a:prstGeom>
          <a:noFill/>
        </p:spPr>
        <p:txBody>
          <a:bodyPr wrap="square" rtlCol="0">
            <a:spAutoFit/>
          </a:bodyPr>
          <a:lstStyle/>
          <a:p>
            <a:r>
              <a:rPr lang="en-US" b="1" dirty="0"/>
              <a:t>Majority  (70-79%)</a:t>
            </a:r>
          </a:p>
          <a:p>
            <a:r>
              <a:rPr lang="en-US" dirty="0"/>
              <a:t>Continuing Education and Enrichment Classes for all ages                       </a:t>
            </a:r>
            <a:r>
              <a:rPr lang="en-US" dirty="0" smtClean="0"/>
              <a:t>should </a:t>
            </a:r>
            <a:r>
              <a:rPr lang="en-US" dirty="0"/>
              <a:t>be offered in our community.	</a:t>
            </a:r>
          </a:p>
          <a:p>
            <a:r>
              <a:rPr lang="en-US" dirty="0"/>
              <a:t>Horses and farm animals are a positive contribution to our                      </a:t>
            </a:r>
            <a:r>
              <a:rPr lang="en-US" b="1" dirty="0"/>
              <a:t/>
            </a:r>
            <a:br>
              <a:rPr lang="en-US" b="1" dirty="0"/>
            </a:br>
            <a:r>
              <a:rPr lang="en-US" dirty="0"/>
              <a:t>community character.	 </a:t>
            </a:r>
          </a:p>
          <a:p>
            <a:r>
              <a:rPr lang="en-US" dirty="0"/>
              <a:t>Tourism is good for our area.              </a:t>
            </a:r>
          </a:p>
          <a:p>
            <a:r>
              <a:rPr lang="en-US" dirty="0" smtClean="0"/>
              <a:t>Preschool </a:t>
            </a:r>
            <a:r>
              <a:rPr lang="en-US" dirty="0"/>
              <a:t>and after-school programs are needed for our area children.</a:t>
            </a:r>
          </a:p>
          <a:p>
            <a:r>
              <a:rPr lang="en-US" dirty="0"/>
              <a:t>A full-service library is important for the Beaver Creek area.</a:t>
            </a:r>
          </a:p>
          <a:p>
            <a:r>
              <a:rPr lang="en-US" dirty="0"/>
              <a:t>Reusing gray water and/or rain harvesting is a good idea       </a:t>
            </a:r>
            <a:br>
              <a:rPr lang="en-US" dirty="0"/>
            </a:br>
            <a:r>
              <a:rPr lang="en-US" dirty="0"/>
              <a:t>for my household.</a:t>
            </a:r>
          </a:p>
          <a:p>
            <a:r>
              <a:rPr lang="en-US" dirty="0"/>
              <a:t>Public easements should be maintained to a level of safety           </a:t>
            </a:r>
            <a:br>
              <a:rPr lang="en-US" dirty="0"/>
            </a:br>
            <a:r>
              <a:rPr lang="en-US" dirty="0"/>
              <a:t> for emergency access.</a:t>
            </a:r>
          </a:p>
          <a:p>
            <a:r>
              <a:rPr lang="en-US" dirty="0"/>
              <a:t>Planned growth is acceptable.</a:t>
            </a:r>
          </a:p>
          <a:p>
            <a:r>
              <a:rPr lang="en-US" dirty="0"/>
              <a:t>Signage restrictions should be enforced.	</a:t>
            </a:r>
          </a:p>
          <a:p>
            <a:r>
              <a:rPr lang="en-US" dirty="0"/>
              <a:t>Dark skies are important.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Details</a:t>
            </a:r>
            <a:endParaRPr lang="en-US" dirty="0"/>
          </a:p>
        </p:txBody>
      </p:sp>
      <p:sp>
        <p:nvSpPr>
          <p:cNvPr id="3" name="TextBox 2"/>
          <p:cNvSpPr txBox="1"/>
          <p:nvPr/>
        </p:nvSpPr>
        <p:spPr>
          <a:xfrm>
            <a:off x="304800" y="1905000"/>
            <a:ext cx="8534400" cy="4524315"/>
          </a:xfrm>
          <a:prstGeom prst="rect">
            <a:avLst/>
          </a:prstGeom>
          <a:noFill/>
        </p:spPr>
        <p:txBody>
          <a:bodyPr wrap="square" rtlCol="0">
            <a:spAutoFit/>
          </a:bodyPr>
          <a:lstStyle/>
          <a:p>
            <a:r>
              <a:rPr lang="en-US" b="1" dirty="0" smtClean="0"/>
              <a:t>Majority (70-79% Continued)</a:t>
            </a:r>
          </a:p>
          <a:p>
            <a:r>
              <a:rPr lang="en-US" dirty="0" smtClean="0"/>
              <a:t>Rimrock Airport should be protected from any adjoining zoning conflicts.</a:t>
            </a:r>
          </a:p>
          <a:p>
            <a:r>
              <a:rPr lang="en-US" dirty="0" smtClean="0"/>
              <a:t>Site-built homes are compatible with our community</a:t>
            </a:r>
          </a:p>
          <a:p>
            <a:r>
              <a:rPr lang="en-US" dirty="0" smtClean="0"/>
              <a:t>Agricultural and ranching businesses are compatible with our community</a:t>
            </a:r>
          </a:p>
          <a:p>
            <a:r>
              <a:rPr lang="en-US" dirty="0" smtClean="0"/>
              <a:t>Home-based businesses are compatible with our community</a:t>
            </a:r>
          </a:p>
          <a:p>
            <a:r>
              <a:rPr lang="en-US" dirty="0" smtClean="0"/>
              <a:t>More open space should be planned in new subdivisions.</a:t>
            </a:r>
          </a:p>
          <a:p>
            <a:r>
              <a:rPr lang="en-US" dirty="0" smtClean="0"/>
              <a:t>Forest Service land exchange should be considered for public uses such as parks, schools, and community center         </a:t>
            </a:r>
          </a:p>
          <a:p>
            <a:r>
              <a:rPr lang="en-US" dirty="0" smtClean="0"/>
              <a:t>The following park sites and types are needed in the community:</a:t>
            </a:r>
            <a:br>
              <a:rPr lang="en-US" dirty="0" smtClean="0"/>
            </a:br>
            <a:r>
              <a:rPr lang="en-US" dirty="0" smtClean="0"/>
              <a:t/>
            </a:r>
            <a:br>
              <a:rPr lang="en-US" dirty="0" smtClean="0"/>
            </a:br>
            <a:r>
              <a:rPr lang="en-US" dirty="0" smtClean="0"/>
              <a:t>Hiking trails </a:t>
            </a:r>
            <a:br>
              <a:rPr lang="en-US" dirty="0" smtClean="0"/>
            </a:br>
            <a:r>
              <a:rPr lang="en-US" dirty="0" smtClean="0"/>
              <a:t>Picnic</a:t>
            </a:r>
            <a:br>
              <a:rPr lang="en-US" dirty="0" smtClean="0"/>
            </a:br>
            <a:r>
              <a:rPr lang="en-US" dirty="0" smtClean="0"/>
              <a:t>Band shell</a:t>
            </a:r>
            <a:br>
              <a:rPr lang="en-US" dirty="0" smtClean="0"/>
            </a:br>
            <a:r>
              <a:rPr lang="en-US" dirty="0" smtClean="0"/>
              <a:t>Playgrounds</a:t>
            </a:r>
            <a:br>
              <a:rPr lang="en-US" dirty="0" smtClean="0"/>
            </a:br>
            <a:r>
              <a:rPr lang="en-US" dirty="0" smtClean="0"/>
              <a:t>Swimming facilities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elebration">
      <a:dk1>
        <a:srgbClr val="49345F"/>
      </a:dk1>
      <a:lt1>
        <a:srgbClr val="DDD9C3"/>
      </a:lt1>
      <a:dk2>
        <a:srgbClr val="000000"/>
      </a:dk2>
      <a:lt2>
        <a:srgbClr val="FFFFFF"/>
      </a:lt2>
      <a:accent1>
        <a:srgbClr val="310095"/>
      </a:accent1>
      <a:accent2>
        <a:srgbClr val="886286"/>
      </a:accent2>
      <a:accent3>
        <a:srgbClr val="A082F5"/>
      </a:accent3>
      <a:accent4>
        <a:srgbClr val="5061C8"/>
      </a:accent4>
      <a:accent5>
        <a:srgbClr val="00AAAA"/>
      </a:accent5>
      <a:accent6>
        <a:srgbClr val="008040"/>
      </a:accent6>
      <a:hlink>
        <a:srgbClr val="A2A2FF"/>
      </a:hlink>
      <a:folHlink>
        <a:srgbClr val="CF9BF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TotalTime>
  <Words>951</Words>
  <Application>Microsoft Office PowerPoint</Application>
  <PresentationFormat>On-screen Show (4:3)</PresentationFormat>
  <Paragraphs>462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 Beaver Creek Community  Vision 2020    </vt:lpstr>
      <vt:lpstr> Brief History </vt:lpstr>
      <vt:lpstr> Brief History </vt:lpstr>
      <vt:lpstr> Brief History </vt:lpstr>
      <vt:lpstr>Survey Details</vt:lpstr>
      <vt:lpstr>Survey Details</vt:lpstr>
      <vt:lpstr>Survey Details</vt:lpstr>
      <vt:lpstr>Survey Details</vt:lpstr>
      <vt:lpstr>Survey Details</vt:lpstr>
      <vt:lpstr>Community Meeting</vt:lpstr>
      <vt:lpstr>Vision Statement</vt:lpstr>
      <vt:lpstr>Vision Statement</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Next Steps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Beaver Creek Community  Vision 2010</dc:title>
  <dc:creator>Bob</dc:creator>
  <cp:lastModifiedBy>Kala</cp:lastModifiedBy>
  <cp:revision>98</cp:revision>
  <dcterms:created xsi:type="dcterms:W3CDTF">2010-06-28T23:53:29Z</dcterms:created>
  <dcterms:modified xsi:type="dcterms:W3CDTF">2010-10-16T23:07:46Z</dcterms:modified>
</cp:coreProperties>
</file>